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56" r:id="rId2"/>
    <p:sldId id="459" r:id="rId3"/>
    <p:sldId id="435" r:id="rId4"/>
    <p:sldId id="436" r:id="rId5"/>
    <p:sldId id="444" r:id="rId6"/>
    <p:sldId id="458" r:id="rId7"/>
    <p:sldId id="406" r:id="rId8"/>
    <p:sldId id="407" r:id="rId9"/>
    <p:sldId id="408" r:id="rId10"/>
    <p:sldId id="412" r:id="rId11"/>
    <p:sldId id="411" r:id="rId12"/>
    <p:sldId id="440" r:id="rId13"/>
    <p:sldId id="423" r:id="rId14"/>
    <p:sldId id="424" r:id="rId15"/>
    <p:sldId id="426" r:id="rId16"/>
    <p:sldId id="427" r:id="rId17"/>
    <p:sldId id="415" r:id="rId18"/>
    <p:sldId id="457" r:id="rId19"/>
    <p:sldId id="432" r:id="rId20"/>
    <p:sldId id="433" r:id="rId21"/>
    <p:sldId id="434" r:id="rId22"/>
    <p:sldId id="451" r:id="rId23"/>
    <p:sldId id="454" r:id="rId24"/>
    <p:sldId id="460" r:id="rId25"/>
    <p:sldId id="456" r:id="rId26"/>
    <p:sldId id="437" r:id="rId27"/>
    <p:sldId id="445" r:id="rId28"/>
    <p:sldId id="447" r:id="rId29"/>
    <p:sldId id="438" r:id="rId30"/>
    <p:sldId id="450" r:id="rId31"/>
  </p:sldIdLst>
  <p:sldSz cx="24384000" cy="13716000"/>
  <p:notesSz cx="6858000" cy="9144000"/>
  <p:defaultTextStyle>
    <a:lvl1pPr defTabSz="825500">
      <a:defRPr sz="2000">
        <a:solidFill>
          <a:srgbClr val="687189"/>
        </a:solidFill>
        <a:latin typeface="Open Sans Light"/>
        <a:ea typeface="Open Sans Light"/>
        <a:cs typeface="Open Sans Light"/>
        <a:sym typeface="Open Sans Light"/>
      </a:defRPr>
    </a:lvl1pPr>
    <a:lvl2pPr indent="228600" defTabSz="825500">
      <a:defRPr sz="2000">
        <a:solidFill>
          <a:srgbClr val="687189"/>
        </a:solidFill>
        <a:latin typeface="Open Sans Light"/>
        <a:ea typeface="Open Sans Light"/>
        <a:cs typeface="Open Sans Light"/>
        <a:sym typeface="Open Sans Light"/>
      </a:defRPr>
    </a:lvl2pPr>
    <a:lvl3pPr indent="457200" defTabSz="825500">
      <a:defRPr sz="2000">
        <a:solidFill>
          <a:srgbClr val="687189"/>
        </a:solidFill>
        <a:latin typeface="Open Sans Light"/>
        <a:ea typeface="Open Sans Light"/>
        <a:cs typeface="Open Sans Light"/>
        <a:sym typeface="Open Sans Light"/>
      </a:defRPr>
    </a:lvl3pPr>
    <a:lvl4pPr indent="685800" defTabSz="825500">
      <a:defRPr sz="2000">
        <a:solidFill>
          <a:srgbClr val="687189"/>
        </a:solidFill>
        <a:latin typeface="Open Sans Light"/>
        <a:ea typeface="Open Sans Light"/>
        <a:cs typeface="Open Sans Light"/>
        <a:sym typeface="Open Sans Light"/>
      </a:defRPr>
    </a:lvl4pPr>
    <a:lvl5pPr indent="914400" defTabSz="825500">
      <a:defRPr sz="2000">
        <a:solidFill>
          <a:srgbClr val="687189"/>
        </a:solidFill>
        <a:latin typeface="Open Sans Light"/>
        <a:ea typeface="Open Sans Light"/>
        <a:cs typeface="Open Sans Light"/>
        <a:sym typeface="Open Sans Light"/>
      </a:defRPr>
    </a:lvl5pPr>
    <a:lvl6pPr indent="1143000" defTabSz="825500">
      <a:defRPr sz="2000">
        <a:solidFill>
          <a:srgbClr val="687189"/>
        </a:solidFill>
        <a:latin typeface="Open Sans Light"/>
        <a:ea typeface="Open Sans Light"/>
        <a:cs typeface="Open Sans Light"/>
        <a:sym typeface="Open Sans Light"/>
      </a:defRPr>
    </a:lvl6pPr>
    <a:lvl7pPr indent="1371600" defTabSz="825500">
      <a:defRPr sz="2000">
        <a:solidFill>
          <a:srgbClr val="687189"/>
        </a:solidFill>
        <a:latin typeface="Open Sans Light"/>
        <a:ea typeface="Open Sans Light"/>
        <a:cs typeface="Open Sans Light"/>
        <a:sym typeface="Open Sans Light"/>
      </a:defRPr>
    </a:lvl7pPr>
    <a:lvl8pPr indent="1600200" defTabSz="825500">
      <a:defRPr sz="2000">
        <a:solidFill>
          <a:srgbClr val="687189"/>
        </a:solidFill>
        <a:latin typeface="Open Sans Light"/>
        <a:ea typeface="Open Sans Light"/>
        <a:cs typeface="Open Sans Light"/>
        <a:sym typeface="Open Sans Light"/>
      </a:defRPr>
    </a:lvl8pPr>
    <a:lvl9pPr indent="1828800" defTabSz="825500">
      <a:defRPr sz="2000">
        <a:solidFill>
          <a:srgbClr val="687189"/>
        </a:solidFill>
        <a:latin typeface="Open Sans Light"/>
        <a:ea typeface="Open Sans Light"/>
        <a:cs typeface="Open Sans Light"/>
        <a:sym typeface="Open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F6F6F6"/>
    <a:srgbClr val="DCBD22"/>
    <a:srgbClr val="1575A8"/>
    <a:srgbClr val="FFF2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6F6F6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D9D8DC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575A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15365"/>
          </a:solidFill>
        </a:fill>
      </a:tcStyle>
    </a:firstRow>
  </a:tblStyle>
  <a:tblStyle styleId="{D51ADE6A-740E-44AE-83CC-AE7238B6C88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4A9BC294-FFE2-49D5-8D69-9E1BD2C41BD5}" styleName="">
    <a:tblBg/>
    <a:wholeTbl>
      <a:tcTxStyle b="off" i="off">
        <a:font>
          <a:latin typeface="Open Sans Light"/>
          <a:ea typeface="Open Sans Light"/>
          <a:cs typeface="Open Sans Light"/>
        </a:font>
        <a:srgbClr val="7D87A4"/>
      </a:tcTxStyle>
      <a:tcStyle>
        <a:tcBdr>
          <a:left>
            <a:ln w="12700" cap="flat">
              <a:solidFill>
                <a:srgbClr val="D9D8DC"/>
              </a:solidFill>
              <a:prstDash val="solid"/>
              <a:miter lim="400000"/>
            </a:ln>
          </a:left>
          <a:right>
            <a:ln w="12700" cap="flat">
              <a:solidFill>
                <a:srgbClr val="D9D8DC"/>
              </a:solidFill>
              <a:prstDash val="solid"/>
              <a:miter lim="400000"/>
            </a:ln>
          </a:right>
          <a:top>
            <a:ln w="12700" cap="flat">
              <a:solidFill>
                <a:srgbClr val="D9D8DC"/>
              </a:solidFill>
              <a:prstDash val="solid"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solidFill>
                <a:srgbClr val="D9D8DC"/>
              </a:solidFill>
              <a:prstDash val="solid"/>
              <a:miter lim="400000"/>
            </a:ln>
          </a:insideH>
          <a:insideV>
            <a:ln w="12700" cap="flat">
              <a:solidFill>
                <a:srgbClr val="D9D8DC"/>
              </a:solidFill>
              <a:prstDash val="solid"/>
              <a:miter lim="400000"/>
            </a:ln>
          </a:insideV>
        </a:tcBdr>
        <a:fill>
          <a:solidFill>
            <a:srgbClr val="F1F1F3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9D8DC"/>
              </a:solidFill>
              <a:prstDash val="solid"/>
              <a:miter lim="400000"/>
            </a:ln>
          </a:left>
          <a:right>
            <a:ln w="12700" cap="flat">
              <a:solidFill>
                <a:srgbClr val="D9D8DC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575A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9D8DC"/>
              </a:solidFill>
              <a:prstDash val="solid"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15365"/>
          </a:solidFill>
        </a:fill>
      </a:tcStyle>
    </a:firstRow>
  </a:tblStyle>
  <a:tblStyle styleId="{BBFC77FB-9ED0-4EC9-95AA-A1379042E648}" styleName="">
    <a:tblBg/>
    <a:wholeTbl>
      <a:tcTxStyle b="off" i="off">
        <a:font>
          <a:latin typeface="Open Sans Light"/>
          <a:ea typeface="Open Sans Light"/>
          <a:cs typeface="Open Sans Light"/>
        </a:font>
        <a:srgbClr val="7D87A4"/>
      </a:tcTxStyle>
      <a:tcStyle>
        <a:tcBdr>
          <a:left>
            <a:ln w="12700" cap="flat">
              <a:solidFill>
                <a:srgbClr val="D9D8DC"/>
              </a:solidFill>
              <a:prstDash val="solid"/>
              <a:miter lim="400000"/>
            </a:ln>
          </a:left>
          <a:right>
            <a:ln w="12700" cap="flat">
              <a:solidFill>
                <a:srgbClr val="D9D8DC"/>
              </a:solidFill>
              <a:prstDash val="solid"/>
              <a:miter lim="400000"/>
            </a:ln>
          </a:right>
          <a:top>
            <a:ln w="12700" cap="flat">
              <a:solidFill>
                <a:srgbClr val="D9D8DC"/>
              </a:solidFill>
              <a:prstDash val="solid"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solidFill>
                <a:srgbClr val="D9D8DC"/>
              </a:solidFill>
              <a:prstDash val="solid"/>
              <a:miter lim="400000"/>
            </a:ln>
          </a:insideH>
          <a:insideV>
            <a:ln w="12700" cap="flat">
              <a:solidFill>
                <a:srgbClr val="D9D8DC"/>
              </a:solidFill>
              <a:prstDash val="solid"/>
              <a:miter lim="400000"/>
            </a:ln>
          </a:insideV>
        </a:tcBdr>
        <a:fill>
          <a:solidFill>
            <a:srgbClr val="F6F6F6"/>
          </a:solidFill>
        </a:fill>
      </a:tcStyle>
    </a:wholeTbl>
    <a:band2H>
      <a:tcTxStyle/>
      <a:tcStyle>
        <a:tcBdr/>
        <a:fill>
          <a:solidFill>
            <a:srgbClr val="F1F1F3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9D8DC"/>
              </a:solidFill>
              <a:prstDash val="solid"/>
              <a:miter lim="400000"/>
            </a:ln>
          </a:left>
          <a:right>
            <a:ln w="12700" cap="flat">
              <a:solidFill>
                <a:srgbClr val="D9D8DC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575A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9D8DC"/>
              </a:solidFill>
              <a:prstDash val="solid"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15365"/>
          </a:solidFill>
        </a:fill>
      </a:tcStyle>
    </a:firstRow>
  </a:tblStyle>
  <a:tblStyle styleId="{3DC5C2F9-1CAC-4260-A1DD-9FCDBB877499}" styleName="">
    <a:tblBg/>
    <a:wholeTbl>
      <a:tcTxStyle b="off" i="off">
        <a:font>
          <a:latin typeface="Open Sans Light"/>
          <a:ea typeface="Open Sans Light"/>
          <a:cs typeface="Open Sans Light"/>
        </a:font>
        <a:srgbClr val="7D87A4"/>
      </a:tcTxStyle>
      <a:tcStyle>
        <a:tcBdr>
          <a:left>
            <a:ln w="12700" cap="flat">
              <a:solidFill>
                <a:srgbClr val="D9D8DC"/>
              </a:solidFill>
              <a:prstDash val="solid"/>
              <a:miter lim="400000"/>
            </a:ln>
          </a:left>
          <a:right>
            <a:ln w="12700" cap="flat">
              <a:solidFill>
                <a:srgbClr val="D9D8DC"/>
              </a:solidFill>
              <a:prstDash val="solid"/>
              <a:miter lim="400000"/>
            </a:ln>
          </a:right>
          <a:top>
            <a:ln w="12700" cap="flat">
              <a:solidFill>
                <a:srgbClr val="D9D8DC"/>
              </a:solidFill>
              <a:prstDash val="solid"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solidFill>
                <a:srgbClr val="D9D8DC"/>
              </a:solidFill>
              <a:prstDash val="solid"/>
              <a:miter lim="400000"/>
            </a:ln>
          </a:insideH>
          <a:insideV>
            <a:ln w="12700" cap="flat">
              <a:solidFill>
                <a:srgbClr val="D9D8DC"/>
              </a:solidFill>
              <a:prstDash val="solid"/>
              <a:miter lim="400000"/>
            </a:ln>
          </a:insideV>
        </a:tcBdr>
        <a:fill>
          <a:solidFill>
            <a:srgbClr val="F6F6F6"/>
          </a:solidFill>
        </a:fill>
      </a:tcStyle>
    </a:wholeTbl>
    <a:band2H>
      <a:tcTxStyle/>
      <a:tcStyle>
        <a:tcBdr/>
        <a:fill>
          <a:solidFill>
            <a:srgbClr val="F1F1F3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9D8DC"/>
              </a:solidFill>
              <a:prstDash val="solid"/>
              <a:miter lim="400000"/>
            </a:ln>
          </a:left>
          <a:right>
            <a:ln w="12700" cap="flat">
              <a:solidFill>
                <a:srgbClr val="D9D8DC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575A8"/>
          </a:solidFill>
        </a:fill>
      </a:tcStyle>
    </a:firstCol>
    <a:lastRow>
      <a:tcTxStyle b="off" i="off">
        <a:fontRef idx="minor">
          <a:srgbClr val="F6F6F6"/>
        </a:fontRef>
        <a:srgbClr val="F6F6F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5A98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9D8DC"/>
              </a:solidFill>
              <a:prstDash val="solid"/>
              <a:miter lim="400000"/>
            </a:ln>
          </a:top>
          <a:bottom>
            <a:ln w="12700" cap="flat">
              <a:solidFill>
                <a:srgbClr val="D9D8DC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15365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25"/>
    <p:restoredTop sz="95477"/>
  </p:normalViewPr>
  <p:slideViewPr>
    <p:cSldViewPr snapToGrid="0">
      <p:cViewPr varScale="1">
        <p:scale>
          <a:sx n="79" d="100"/>
          <a:sy n="79" d="100"/>
        </p:scale>
        <p:origin x="29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tiff>
</file>

<file path=ppt/media/image20.png>
</file>

<file path=ppt/media/image21.gif>
</file>

<file path=ppt/media/image22.tiff>
</file>

<file path=ppt/media/image23.tiff>
</file>

<file path=ppt/media/image24.tiff>
</file>

<file path=ppt/media/image25.jpg>
</file>

<file path=ppt/media/image26.png>
</file>

<file path=ppt/media/image27.png>
</file>

<file path=ppt/media/image28.png>
</file>

<file path=ppt/media/image29.gif>
</file>

<file path=ppt/media/image3.tiff>
</file>

<file path=ppt/media/image30.gif>
</file>

<file path=ppt/media/image31.tiff>
</file>

<file path=ppt/media/image32.png>
</file>

<file path=ppt/media/image33.png>
</file>

<file path=ppt/media/image34.png>
</file>

<file path=ppt/media/image35.png>
</file>

<file path=ppt/media/image36.tiff>
</file>

<file path=ppt/media/image37.tiff>
</file>

<file path=ppt/media/image38.tiff>
</file>

<file path=ppt/media/image39.tiff>
</file>

<file path=ppt/media/image4.tiff>
</file>

<file path=ppt/media/image40.tiff>
</file>

<file path=ppt/media/image41.jpeg>
</file>

<file path=ppt/media/image42.tiff>
</file>

<file path=ppt/media/image43.png>
</file>

<file path=ppt/media/image44.svg>
</file>

<file path=ppt/media/image45.tiff>
</file>

<file path=ppt/media/image46.jpeg>
</file>

<file path=ppt/media/image5.tiff>
</file>

<file path=ppt/media/image6.tiff>
</file>

<file path=ppt/media/image7.tiff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14419856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感谢方老师邀请，很高心能再次来人大，给咱们新闻专业的同学介绍介绍地理数据可视化方面的知识哈，那咱们就正式开始今天的内容，</a:t>
            </a: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那么大家看到这这个背景图，里面有着各种各样的地理可视化，大部分的内容是历年的</a:t>
            </a:r>
            <a:r>
              <a:rPr kumimoji="1" lang="en-US" altLang="zh-CN" dirty="0"/>
              <a:t>DAJ</a:t>
            </a:r>
            <a:r>
              <a:rPr kumimoji="1" lang="zh-CN" altLang="en-US" dirty="0"/>
              <a:t>的里面获奖作品，也就是</a:t>
            </a:r>
            <a:r>
              <a:rPr lang="zh-CN" altLang="en-US" sz="2400" b="0" i="0" dirty="0">
                <a:effectLst/>
                <a:latin typeface="Avenir Book"/>
                <a:ea typeface="Avenir Book"/>
                <a:cs typeface="Avenir Book"/>
                <a:sym typeface="Avenir Book"/>
              </a:rPr>
              <a:t>全球数据新闻奖。</a:t>
            </a:r>
            <a:endParaRPr lang="en-US" altLang="zh-CN" sz="2400" b="0" i="0" dirty="0">
              <a:effectLst/>
              <a:latin typeface="Avenir Book"/>
              <a:ea typeface="Avenir Book"/>
              <a:cs typeface="Avenir Book"/>
              <a:sym typeface="Avenir Book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effectLst/>
                <a:latin typeface="Avenir Book"/>
                <a:ea typeface="Avenir Book"/>
                <a:cs typeface="Avenir Book"/>
                <a:sym typeface="Avenir Book"/>
              </a:rPr>
              <a:t>其实里面的可视化都用了一些最基本的可视化方法组成的，那么我们这次课程主要内容就是讲这些最基本的可视化方法，并动手完成两个案例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5723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25545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70502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06141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54001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582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3145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14370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37417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2794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1EE3F0-7E54-374A-A5C8-2DCB0FD4B569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7612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1487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019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5071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1880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3140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6613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5846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3708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-16401" y="2340293"/>
            <a:ext cx="24416802" cy="1"/>
          </a:xfrm>
          <a:prstGeom prst="line">
            <a:avLst/>
          </a:prstGeom>
          <a:ln w="12700">
            <a:solidFill>
              <a:srgbClr val="DDDDDD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9" name="Shape 19"/>
          <p:cNvSpPr/>
          <p:nvPr/>
        </p:nvSpPr>
        <p:spPr>
          <a:xfrm>
            <a:off x="-16401" y="12893919"/>
            <a:ext cx="24416802" cy="1"/>
          </a:xfrm>
          <a:prstGeom prst="line">
            <a:avLst/>
          </a:prstGeom>
          <a:ln w="12700">
            <a:solidFill>
              <a:srgbClr val="DDDDDD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2509536" y="686563"/>
            <a:ext cx="8655614" cy="580901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rgbClr val="7D87A4"/>
                </a:solidFill>
                <a:latin typeface="+mn-lt"/>
                <a:ea typeface="+mn-ea"/>
                <a:cs typeface="+mn-cs"/>
                <a:sym typeface="Open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D87A4"/>
                </a:solidFill>
              </a:rPr>
              <a:t>Başlık Metni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Title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Bir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İki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Üç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Dört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Beş</a:t>
            </a:r>
          </a:p>
        </p:txBody>
      </p:sp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400">
                <a:solidFill>
                  <a:srgbClr val="687189"/>
                </a:solidFill>
              </a:rPr>
              <a:t>Başlık Metni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Title Master">
    <p:bg>
      <p:bgPr>
        <a:solidFill>
          <a:srgbClr val="2D31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Purple">
    <p:bg>
      <p:bgPr>
        <a:solidFill>
          <a:srgbClr val="7E58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xfrm>
            <a:off x="23470882" y="13039893"/>
            <a:ext cx="452140" cy="4572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defRPr sz="2400">
                <a:solidFill>
                  <a:srgbClr val="F6F6F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Blank Purple">
    <p:bg>
      <p:bgPr>
        <a:solidFill>
          <a:srgbClr val="7E58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xfrm>
            <a:off x="23470882" y="13039893"/>
            <a:ext cx="452140" cy="4572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defRPr sz="2400">
                <a:solidFill>
                  <a:srgbClr val="F6F6F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350856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10438871" y="7222528"/>
            <a:ext cx="10894622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Bir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İki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Üç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Dört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687189"/>
                </a:solidFill>
              </a:rPr>
              <a:t>Gövde Düzeyi Beş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0418008" y="6010871"/>
            <a:ext cx="10073313" cy="1041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400">
                <a:solidFill>
                  <a:srgbClr val="687189"/>
                </a:solidFill>
              </a:rPr>
              <a:t>Başlık Metni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2962027" y="3531199"/>
            <a:ext cx="6650209" cy="6653601"/>
            <a:chOff x="0" y="0"/>
            <a:chExt cx="6650208" cy="6653600"/>
          </a:xfrm>
        </p:grpSpPr>
        <p:sp>
          <p:nvSpPr>
            <p:cNvPr id="4" name="Shape 4"/>
            <p:cNvSpPr/>
            <p:nvPr/>
          </p:nvSpPr>
          <p:spPr>
            <a:xfrm>
              <a:off x="2670849" y="0"/>
              <a:ext cx="1270001" cy="66878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5" name="Shape 5"/>
            <p:cNvSpPr/>
            <p:nvPr/>
          </p:nvSpPr>
          <p:spPr>
            <a:xfrm rot="20972847">
              <a:off x="2921825" y="598730"/>
              <a:ext cx="2039001" cy="97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1016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6" name="Shape 6"/>
            <p:cNvSpPr/>
            <p:nvPr/>
          </p:nvSpPr>
          <p:spPr>
            <a:xfrm rot="2458039">
              <a:off x="4448525" y="1922253"/>
              <a:ext cx="2039001" cy="97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1016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7" name="Shape 7"/>
            <p:cNvSpPr/>
            <p:nvPr/>
          </p:nvSpPr>
          <p:spPr>
            <a:xfrm rot="5512701">
              <a:off x="4371579" y="3963889"/>
              <a:ext cx="2039001" cy="97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1016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8" name="Shape 8"/>
            <p:cNvSpPr/>
            <p:nvPr/>
          </p:nvSpPr>
          <p:spPr>
            <a:xfrm rot="8643889">
              <a:off x="2734987" y="5169116"/>
              <a:ext cx="2039001" cy="97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1016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9" name="Shape 9"/>
            <p:cNvSpPr/>
            <p:nvPr/>
          </p:nvSpPr>
          <p:spPr>
            <a:xfrm rot="11726499">
              <a:off x="769421" y="4627122"/>
              <a:ext cx="2039001" cy="979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1016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 rot="14823067">
              <a:off x="-27505" y="2755824"/>
              <a:ext cx="2039001" cy="97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1016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 rot="17892230">
              <a:off x="936345" y="964335"/>
              <a:ext cx="2039001" cy="97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1016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rot="16200000">
              <a:off x="5680814" y="2888511"/>
              <a:ext cx="1270001" cy="668788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6200000">
              <a:off x="-300607" y="3050685"/>
              <a:ext cx="1270001" cy="668788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9" r:id="rId5"/>
    <p:sldLayoutId id="2147483662" r:id="rId6"/>
  </p:sldLayoutIdLst>
  <p:transition spd="med"/>
  <p:txStyles>
    <p:titleStyle>
      <a:lvl1pPr defTabSz="825500">
        <a:defRPr sz="54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1pPr>
      <a:lvl2pPr indent="228600" defTabSz="825500">
        <a:defRPr sz="54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2pPr>
      <a:lvl3pPr indent="457200" defTabSz="825500">
        <a:defRPr sz="54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3pPr>
      <a:lvl4pPr indent="685800" defTabSz="825500">
        <a:defRPr sz="54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4pPr>
      <a:lvl5pPr indent="914400" defTabSz="825500">
        <a:defRPr sz="54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5pPr>
      <a:lvl6pPr indent="1143000" defTabSz="825500">
        <a:defRPr sz="54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6pPr>
      <a:lvl7pPr indent="1371600" defTabSz="825500">
        <a:defRPr sz="54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7pPr>
      <a:lvl8pPr indent="1600200" defTabSz="825500">
        <a:defRPr sz="54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8pPr>
      <a:lvl9pPr indent="1828800" defTabSz="825500">
        <a:defRPr sz="54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9pPr>
    </p:titleStyle>
    <p:bodyStyle>
      <a:lvl1pPr defTabSz="825500">
        <a:spcBef>
          <a:spcPts val="5200"/>
        </a:spcBef>
        <a:defRPr sz="22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1pPr>
      <a:lvl2pPr indent="228600" defTabSz="825500">
        <a:spcBef>
          <a:spcPts val="5200"/>
        </a:spcBef>
        <a:defRPr sz="22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2pPr>
      <a:lvl3pPr indent="457200" defTabSz="825500">
        <a:spcBef>
          <a:spcPts val="5200"/>
        </a:spcBef>
        <a:defRPr sz="22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3pPr>
      <a:lvl4pPr indent="685800" defTabSz="825500">
        <a:spcBef>
          <a:spcPts val="5200"/>
        </a:spcBef>
        <a:defRPr sz="22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4pPr>
      <a:lvl5pPr indent="914400" defTabSz="825500">
        <a:spcBef>
          <a:spcPts val="5200"/>
        </a:spcBef>
        <a:defRPr sz="22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5pPr>
      <a:lvl6pPr indent="1143000" defTabSz="825500">
        <a:spcBef>
          <a:spcPts val="5200"/>
        </a:spcBef>
        <a:defRPr sz="22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6pPr>
      <a:lvl7pPr indent="1371600" defTabSz="825500">
        <a:spcBef>
          <a:spcPts val="5200"/>
        </a:spcBef>
        <a:defRPr sz="22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7pPr>
      <a:lvl8pPr indent="1600200" defTabSz="825500">
        <a:spcBef>
          <a:spcPts val="5200"/>
        </a:spcBef>
        <a:defRPr sz="22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8pPr>
      <a:lvl9pPr indent="1828800" defTabSz="825500">
        <a:spcBef>
          <a:spcPts val="5200"/>
        </a:spcBef>
        <a:defRPr sz="2200">
          <a:solidFill>
            <a:srgbClr val="687189"/>
          </a:solidFill>
          <a:latin typeface="Open Sans Light"/>
          <a:ea typeface="Open Sans Light"/>
          <a:cs typeface="Open Sans Light"/>
          <a:sym typeface="Open Sans Light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tiff"/><Relationship Id="rId4" Type="http://schemas.openxmlformats.org/officeDocument/2006/relationships/image" Target="../media/image2.tiff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tiff"/><Relationship Id="rId4" Type="http://schemas.openxmlformats.org/officeDocument/2006/relationships/image" Target="../media/image2.tiff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s.osu.edu/misc/map-projections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://thetruesiz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7" Type="http://schemas.openxmlformats.org/officeDocument/2006/relationships/image" Target="../media/image40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tiff"/><Relationship Id="rId5" Type="http://schemas.openxmlformats.org/officeDocument/2006/relationships/image" Target="../media/image38.tiff"/><Relationship Id="rId4" Type="http://schemas.openxmlformats.org/officeDocument/2006/relationships/image" Target="../media/image37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bzdt.nasg.gov.cn/index.jsp" TargetMode="External"/><Relationship Id="rId2" Type="http://schemas.openxmlformats.org/officeDocument/2006/relationships/hyperlink" Target="https://www.zhihu.com/question/28437133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en.wikipedia.org/wiki/2016_United_States_presidential_election" TargetMode="External"/><Relationship Id="rId4" Type="http://schemas.openxmlformats.org/officeDocument/2006/relationships/image" Target="../media/image44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themigrantsfiles.com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geojson.io/" TargetMode="External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0A422B4-95B7-6342-9245-C4FF9579F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312047" cy="375979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7AB9684-64CD-E74E-8FE7-B5AB9DB87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843" y="0"/>
            <a:ext cx="5488517" cy="375979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1D133E7-4BFD-B74A-9FAB-42E203F1D8B0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35028" y="3781404"/>
            <a:ext cx="7575734" cy="642959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17B08B4-8D31-6A40-AA0F-292FE33DF5AA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250531"/>
            <a:ext cx="6750424" cy="346394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8D8BAD1-527C-174F-93D3-99A2F1FBCE0C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185728" y="10239011"/>
            <a:ext cx="5018601" cy="349984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F9B4F70-A81C-174A-96CE-91738146D78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22140" y="10250529"/>
            <a:ext cx="6250249" cy="355135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73F7FE5-A23F-CC42-AE03-EC63B137542D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38" y="3851060"/>
            <a:ext cx="7958762" cy="633379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BD1CD2A-BE80-4B4E-928B-3A7FA8D2A357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53456" y="10216150"/>
            <a:ext cx="6457565" cy="358573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D81B584-DD95-8F45-8966-8FDF467D4C9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954677" y="3851060"/>
            <a:ext cx="8429323" cy="6099764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4684646-367A-264E-9AF7-E9C7F4E89506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207366" y="0"/>
            <a:ext cx="4140200" cy="377239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3E84284-627E-9546-B0FE-8E62F4C5F4E0}"/>
              </a:ext>
            </a:extLst>
          </p:cNvPr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543698" y="-31759"/>
            <a:ext cx="7850611" cy="3791555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811580B5-79FE-094E-BDC9-3209D18168D5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7064" y="11777071"/>
            <a:ext cx="1840439" cy="188478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8AA8DE80-6470-E745-A2F2-6DAFC34BF013}"/>
              </a:ext>
            </a:extLst>
          </p:cNvPr>
          <p:cNvGrpSpPr/>
          <p:nvPr/>
        </p:nvGrpSpPr>
        <p:grpSpPr>
          <a:xfrm>
            <a:off x="-10308" y="-39162"/>
            <a:ext cx="24394308" cy="13801882"/>
            <a:chOff x="-10308" y="-39162"/>
            <a:chExt cx="24394308" cy="13801882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70A1387-0569-DC4B-A198-A08F9CF3D784}"/>
                </a:ext>
              </a:extLst>
            </p:cNvPr>
            <p:cNvSpPr/>
            <p:nvPr/>
          </p:nvSpPr>
          <p:spPr>
            <a:xfrm>
              <a:off x="-10308" y="-39162"/>
              <a:ext cx="24394308" cy="13801882"/>
            </a:xfrm>
            <a:prstGeom prst="rect">
              <a:avLst/>
            </a:prstGeom>
            <a:solidFill>
              <a:schemeClr val="tx2">
                <a:lumMod val="10000"/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700" b="0" i="0" u="none" strike="noStrike" cap="none" spc="0" normalizeH="0" baseline="0" dirty="0">
                <a:ln>
                  <a:noFill/>
                </a:ln>
                <a:solidFill>
                  <a:srgbClr val="F6F6F6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18D668CA-AD75-8540-A7B1-89310FEEC908}"/>
                </a:ext>
              </a:extLst>
            </p:cNvPr>
            <p:cNvSpPr txBox="1"/>
            <p:nvPr/>
          </p:nvSpPr>
          <p:spPr>
            <a:xfrm>
              <a:off x="8235028" y="5321022"/>
              <a:ext cx="9650592" cy="1579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l" rtl="0" latinLnBrk="1" hangingPunct="0"/>
              <a:r>
                <a:rPr lang="en-US" altLang="zh-CN" sz="9600" dirty="0" err="1">
                  <a:solidFill>
                    <a:schemeClr val="bg1"/>
                  </a:solidFill>
                  <a:latin typeface="+mn-lt"/>
                  <a:ea typeface="Brush Script MT" panose="03060802040406070304" pitchFamily="66" charset="-122"/>
                  <a:cs typeface="+mj-cs"/>
                </a:rPr>
                <a:t>Geovisualization</a:t>
              </a:r>
              <a:endParaRPr kumimoji="0" lang="zh-CN" altLang="en-US" sz="9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Brush Script MT" panose="03060802040406070304" pitchFamily="66" charset="-122"/>
                <a:cs typeface="+mj-cs"/>
                <a:sym typeface="Open Sans Ligh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164B0C1-5D14-AC44-B990-8D33E2E63D08}"/>
                </a:ext>
              </a:extLst>
            </p:cNvPr>
            <p:cNvSpPr txBox="1"/>
            <p:nvPr/>
          </p:nvSpPr>
          <p:spPr>
            <a:xfrm>
              <a:off x="10747008" y="6913494"/>
              <a:ext cx="3271729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8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Open Sans Light"/>
                  <a:ea typeface="Open Sans Light"/>
                  <a:cs typeface="Open Sans Light"/>
                  <a:sym typeface="Open Sans Light"/>
                </a:rPr>
                <a:t>王帅 </a:t>
              </a:r>
              <a:r>
                <a:rPr kumimoji="0" lang="en-US" altLang="zh-CN" sz="28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Open Sans Light"/>
                  <a:ea typeface="Open Sans Light"/>
                  <a:cs typeface="Open Sans Light"/>
                  <a:sym typeface="Open Sans Light"/>
                </a:rPr>
                <a:t>@</a:t>
              </a:r>
              <a:r>
                <a:rPr kumimoji="0" lang="zh-CN" altLang="en-US" sz="28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Open Sans Light"/>
                  <a:ea typeface="Open Sans Light"/>
                  <a:cs typeface="Open Sans Light"/>
                  <a:sym typeface="Open Sans Light"/>
                </a:rPr>
                <a:t> 极海</a:t>
              </a:r>
              <a:r>
                <a:rPr kumimoji="0" lang="en-US" altLang="zh-CN" sz="28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Open Sans Light"/>
                  <a:ea typeface="Open Sans Light"/>
                  <a:cs typeface="Open Sans Light"/>
                  <a:sym typeface="Open Sans Light"/>
                </a:rPr>
                <a:t>·</a:t>
              </a:r>
              <a:r>
                <a:rPr kumimoji="0" lang="en-US" altLang="zh-CN" sz="2800" b="0" i="0" u="none" strike="noStrike" cap="none" spc="0" normalizeH="0" baseline="0" dirty="0" err="1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Open Sans Light"/>
                  <a:ea typeface="Open Sans Light"/>
                  <a:cs typeface="Open Sans Light"/>
                  <a:sym typeface="Open Sans Light"/>
                </a:rPr>
                <a:t>GeoHey</a:t>
              </a:r>
              <a:endPara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0378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</a:rPr>
              <a:t>渐进图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B3BC7AB5-2D74-384A-BBF6-B4A258495066}"/>
              </a:ext>
            </a:extLst>
          </p:cNvPr>
          <p:cNvSpPr/>
          <p:nvPr/>
        </p:nvSpPr>
        <p:spPr>
          <a:xfrm>
            <a:off x="1309969" y="2705648"/>
            <a:ext cx="114265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将某一个属性值按照不同的间隔，分别渲染不同的样式​</a:t>
            </a:r>
            <a:endParaRPr lang="zh-CN" altLang="en-US" sz="3600" b="0" i="0" dirty="0">
              <a:solidFill>
                <a:schemeClr val="tx2">
                  <a:lumMod val="50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FA89EA4-6E38-FD49-B7C5-82E0A1288AEB}"/>
              </a:ext>
            </a:extLst>
          </p:cNvPr>
          <p:cNvSpPr/>
          <p:nvPr/>
        </p:nvSpPr>
        <p:spPr>
          <a:xfrm>
            <a:off x="17302647" y="6367986"/>
            <a:ext cx="1967205" cy="32478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等间隔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等数量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自然分段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标准偏差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手动分段</a:t>
            </a:r>
          </a:p>
        </p:txBody>
      </p:sp>
      <p:sp>
        <p:nvSpPr>
          <p:cNvPr id="19" name="Shape 1314">
            <a:extLst>
              <a:ext uri="{FF2B5EF4-FFF2-40B4-BE49-F238E27FC236}">
                <a16:creationId xmlns:a16="http://schemas.microsoft.com/office/drawing/2014/main" id="{0836A4AC-0435-B943-87EE-7CE567E0AE93}"/>
              </a:ext>
            </a:extLst>
          </p:cNvPr>
          <p:cNvSpPr/>
          <p:nvPr/>
        </p:nvSpPr>
        <p:spPr>
          <a:xfrm>
            <a:off x="2471436" y="1448613"/>
            <a:ext cx="4239692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1700">
                <a:solidFill>
                  <a:srgbClr val="7D87A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200" dirty="0">
                <a:solidFill>
                  <a:srgbClr val="7D87A4"/>
                </a:solidFill>
              </a:rPr>
              <a:t>Graduated</a:t>
            </a:r>
            <a:endParaRPr sz="3200" dirty="0">
              <a:solidFill>
                <a:srgbClr val="7D87A4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A6DE00-CDF8-DC46-BEA9-831549E79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665" y="3459885"/>
            <a:ext cx="9720122" cy="906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58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0378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</a:rPr>
              <a:t>气泡图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B3BC7AB5-2D74-384A-BBF6-B4A258495066}"/>
              </a:ext>
            </a:extLst>
          </p:cNvPr>
          <p:cNvSpPr/>
          <p:nvPr/>
        </p:nvSpPr>
        <p:spPr>
          <a:xfrm>
            <a:off x="1309969" y="2688157"/>
            <a:ext cx="86565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将某一个属性值按照大小赋予不同的尺寸</a:t>
            </a:r>
            <a:endParaRPr lang="zh-CN" altLang="en-US" sz="3600" b="0" i="0" dirty="0">
              <a:solidFill>
                <a:schemeClr val="tx2">
                  <a:lumMod val="50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284">
            <a:extLst>
              <a:ext uri="{FF2B5EF4-FFF2-40B4-BE49-F238E27FC236}">
                <a16:creationId xmlns:a16="http://schemas.microsoft.com/office/drawing/2014/main" id="{B81112A6-0280-2A4D-B85D-001A29DE6EC2}"/>
              </a:ext>
            </a:extLst>
          </p:cNvPr>
          <p:cNvSpPr/>
          <p:nvPr/>
        </p:nvSpPr>
        <p:spPr>
          <a:xfrm>
            <a:off x="2471436" y="1448613"/>
            <a:ext cx="4410004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1700">
                <a:solidFill>
                  <a:srgbClr val="7D87A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200" dirty="0">
                <a:solidFill>
                  <a:srgbClr val="7D87A4"/>
                </a:solidFill>
              </a:rPr>
              <a:t>Bubble</a:t>
            </a:r>
            <a:endParaRPr sz="3200" dirty="0">
              <a:solidFill>
                <a:srgbClr val="7D87A4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7952256-F1C6-3941-9D3D-1240A40E19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33003" y="3859202"/>
            <a:ext cx="13658850" cy="896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397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024201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</a:rPr>
              <a:t>气泡图渐进图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B3BC7AB5-2D74-384A-BBF6-B4A258495066}"/>
              </a:ext>
            </a:extLst>
          </p:cNvPr>
          <p:cNvSpPr/>
          <p:nvPr/>
        </p:nvSpPr>
        <p:spPr>
          <a:xfrm>
            <a:off x="1309969" y="2692654"/>
            <a:ext cx="174185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sz="3600" b="0" i="0" dirty="0">
                <a:solidFill>
                  <a:schemeClr val="tx2">
                    <a:lumMod val="50000"/>
                  </a:schemeClr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将一个属性按照气泡大小渲染，另一个属性用渐进的方式（主要是颜色）进行渲染</a:t>
            </a:r>
          </a:p>
        </p:txBody>
      </p:sp>
      <p:sp>
        <p:nvSpPr>
          <p:cNvPr id="17" name="Shape 1302">
            <a:extLst>
              <a:ext uri="{FF2B5EF4-FFF2-40B4-BE49-F238E27FC236}">
                <a16:creationId xmlns:a16="http://schemas.microsoft.com/office/drawing/2014/main" id="{78BEB6B5-F11B-2B49-8A00-5FC60F101506}"/>
              </a:ext>
            </a:extLst>
          </p:cNvPr>
          <p:cNvSpPr/>
          <p:nvPr/>
        </p:nvSpPr>
        <p:spPr>
          <a:xfrm>
            <a:off x="2388789" y="1446520"/>
            <a:ext cx="4934648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1700">
                <a:solidFill>
                  <a:srgbClr val="7D87A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200" dirty="0">
                <a:solidFill>
                  <a:srgbClr val="7D87A4"/>
                </a:solidFill>
              </a:rPr>
              <a:t>Bubble</a:t>
            </a:r>
            <a:r>
              <a:rPr lang="zh-CN" altLang="en-US" sz="3200" dirty="0">
                <a:solidFill>
                  <a:srgbClr val="7D87A4"/>
                </a:solidFill>
              </a:rPr>
              <a:t> </a:t>
            </a:r>
            <a:r>
              <a:rPr lang="en-US" altLang="zh-CN" sz="3200" dirty="0">
                <a:solidFill>
                  <a:srgbClr val="7D87A4"/>
                </a:solidFill>
              </a:rPr>
              <a:t>Graduated</a:t>
            </a:r>
            <a:endParaRPr sz="3200" dirty="0">
              <a:solidFill>
                <a:srgbClr val="7D87A4"/>
              </a:solidFill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A4D9AFF3-CEB4-6144-A87B-EB60AC49CBA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3649" y="3558530"/>
            <a:ext cx="11716702" cy="932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3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024201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</a:rPr>
              <a:t>混合图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B3BC7AB5-2D74-384A-BBF6-B4A258495066}"/>
              </a:ext>
            </a:extLst>
          </p:cNvPr>
          <p:cNvSpPr/>
          <p:nvPr/>
        </p:nvSpPr>
        <p:spPr>
          <a:xfrm>
            <a:off x="1286070" y="2662660"/>
            <a:ext cx="86565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在显示的重叠部分应用一个计算公式输出</a:t>
            </a:r>
            <a:endParaRPr lang="zh-CN" altLang="en-US" sz="3600" b="0" i="0" dirty="0">
              <a:solidFill>
                <a:schemeClr val="tx2">
                  <a:lumMod val="50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9020D5C-DD68-E843-A490-0370DB46FB43}"/>
              </a:ext>
            </a:extLst>
          </p:cNvPr>
          <p:cNvSpPr/>
          <p:nvPr/>
        </p:nvSpPr>
        <p:spPr>
          <a:xfrm>
            <a:off x="4618439" y="12404848"/>
            <a:ext cx="108382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dirty="0">
                <a:solidFill>
                  <a:schemeClr val="tx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Normal: f(a, b)=b               </a:t>
            </a:r>
            <a:r>
              <a:rPr lang="en" altLang="zh-CN" sz="2400" dirty="0" err="1">
                <a:solidFill>
                  <a:schemeClr val="tx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Multipy</a:t>
            </a:r>
            <a:r>
              <a:rPr lang="en" altLang="zh-CN" sz="2400" dirty="0">
                <a:solidFill>
                  <a:schemeClr val="tx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f(a, b)=a*b         Screen: f(a, b)=1-(1-a)(1-b)</a:t>
            </a:r>
            <a:endParaRPr lang="zh-CN" altLang="en-US" sz="2400" dirty="0">
              <a:solidFill>
                <a:schemeClr val="tx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9222094-BC25-B747-961A-991C3AC9BCA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5823" y="3917015"/>
            <a:ext cx="4270624" cy="819887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9588902-527D-C847-A13A-5845616BAD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4381" y="3944898"/>
            <a:ext cx="16366341" cy="8144571"/>
          </a:xfrm>
          <a:prstGeom prst="rect">
            <a:avLst/>
          </a:prstGeom>
        </p:spPr>
      </p:pic>
      <p:sp>
        <p:nvSpPr>
          <p:cNvPr id="19" name="Shape 1320">
            <a:extLst>
              <a:ext uri="{FF2B5EF4-FFF2-40B4-BE49-F238E27FC236}">
                <a16:creationId xmlns:a16="http://schemas.microsoft.com/office/drawing/2014/main" id="{B6ABBABE-B94A-DF4D-8912-F79E125D552F}"/>
              </a:ext>
            </a:extLst>
          </p:cNvPr>
          <p:cNvSpPr/>
          <p:nvPr/>
        </p:nvSpPr>
        <p:spPr>
          <a:xfrm>
            <a:off x="2471436" y="1385060"/>
            <a:ext cx="4239692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1700">
                <a:solidFill>
                  <a:srgbClr val="7D87A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200" dirty="0">
                <a:solidFill>
                  <a:srgbClr val="7D87A4"/>
                </a:solidFill>
              </a:rPr>
              <a:t>Blending</a:t>
            </a:r>
            <a:endParaRPr sz="3200" dirty="0">
              <a:solidFill>
                <a:srgbClr val="7D87A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83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024201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</a:rPr>
              <a:t>热力图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B3BC7AB5-2D74-384A-BBF6-B4A258495066}"/>
              </a:ext>
            </a:extLst>
          </p:cNvPr>
          <p:cNvSpPr/>
          <p:nvPr/>
        </p:nvSpPr>
        <p:spPr>
          <a:xfrm>
            <a:off x="1309969" y="2688295"/>
            <a:ext cx="45015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sz="3600" b="0" i="0" dirty="0">
                <a:solidFill>
                  <a:schemeClr val="tx2">
                    <a:lumMod val="50000"/>
                  </a:schemeClr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突出显示聚集的区域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C6D0E87-9849-4146-9485-7EC08D5FC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1270" y="4256911"/>
            <a:ext cx="9519310" cy="617839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9D17427-1A12-C24A-80E3-A866F3A229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25377" y="4256911"/>
            <a:ext cx="9519310" cy="617839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239BFFA-49F6-204D-83A6-94CAF801EC73}"/>
              </a:ext>
            </a:extLst>
          </p:cNvPr>
          <p:cNvSpPr txBox="1"/>
          <p:nvPr/>
        </p:nvSpPr>
        <p:spPr>
          <a:xfrm>
            <a:off x="5191569" y="10780970"/>
            <a:ext cx="102592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spc="0" normalizeH="0" baseline="0" dirty="0">
                <a:ln>
                  <a:noFill/>
                </a:ln>
                <a:solidFill>
                  <a:srgbClr val="687189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单值图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B60FB64-7553-674D-A36A-A946E07CB38C}"/>
              </a:ext>
            </a:extLst>
          </p:cNvPr>
          <p:cNvSpPr txBox="1"/>
          <p:nvPr/>
        </p:nvSpPr>
        <p:spPr>
          <a:xfrm>
            <a:off x="17749015" y="10780971"/>
            <a:ext cx="102592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spc="0" normalizeH="0" baseline="0" dirty="0">
                <a:ln>
                  <a:noFill/>
                </a:ln>
                <a:solidFill>
                  <a:srgbClr val="687189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热力图</a:t>
            </a:r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1CB3E160-0406-BE4C-AC94-D0D6E53B7B12}"/>
              </a:ext>
            </a:extLst>
          </p:cNvPr>
          <p:cNvSpPr/>
          <p:nvPr/>
        </p:nvSpPr>
        <p:spPr>
          <a:xfrm>
            <a:off x="11539870" y="7133458"/>
            <a:ext cx="1304260" cy="898892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12700" cap="flat">
            <a:solidFill>
              <a:schemeClr val="tx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700" b="0" i="0" u="none" strike="noStrike" cap="none" spc="0" normalizeH="0" baseline="0">
              <a:ln>
                <a:noFill/>
              </a:ln>
              <a:solidFill>
                <a:srgbClr val="F6F6F6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1" name="Shape 1290">
            <a:extLst>
              <a:ext uri="{FF2B5EF4-FFF2-40B4-BE49-F238E27FC236}">
                <a16:creationId xmlns:a16="http://schemas.microsoft.com/office/drawing/2014/main" id="{23377D77-AA44-8346-9182-C7FB3E7C0B95}"/>
              </a:ext>
            </a:extLst>
          </p:cNvPr>
          <p:cNvSpPr/>
          <p:nvPr/>
        </p:nvSpPr>
        <p:spPr>
          <a:xfrm>
            <a:off x="2471436" y="1415439"/>
            <a:ext cx="4410004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1700">
                <a:solidFill>
                  <a:srgbClr val="7D87A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200" dirty="0">
                <a:solidFill>
                  <a:srgbClr val="7D87A4"/>
                </a:solidFill>
              </a:rPr>
              <a:t>Heatmap</a:t>
            </a:r>
            <a:endParaRPr sz="3200" dirty="0">
              <a:solidFill>
                <a:srgbClr val="7D87A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02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0378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</a:rPr>
              <a:t>时态图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B3BC7AB5-2D74-384A-BBF6-B4A258495066}"/>
              </a:ext>
            </a:extLst>
          </p:cNvPr>
          <p:cNvSpPr/>
          <p:nvPr/>
        </p:nvSpPr>
        <p:spPr>
          <a:xfrm>
            <a:off x="1309969" y="2881124"/>
            <a:ext cx="109648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按照一定的时间间隔进行渲染，然后做成连续的动画</a:t>
            </a:r>
            <a:endParaRPr lang="zh-CN" altLang="en-US" sz="3600" b="0" i="0" dirty="0">
              <a:solidFill>
                <a:schemeClr val="tx2">
                  <a:lumMod val="50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09CDEE2-41B8-394D-8C82-5FBC0DCEBE6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71436" y="4742297"/>
            <a:ext cx="8504414" cy="608164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6BBEB09-CED9-BD46-B3C4-F5D51125AE6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203407" y="4742298"/>
            <a:ext cx="8814970" cy="6081646"/>
          </a:xfrm>
          <a:prstGeom prst="rect">
            <a:avLst/>
          </a:prstGeom>
        </p:spPr>
      </p:pic>
      <p:sp>
        <p:nvSpPr>
          <p:cNvPr id="18" name="Shape 1308">
            <a:extLst>
              <a:ext uri="{FF2B5EF4-FFF2-40B4-BE49-F238E27FC236}">
                <a16:creationId xmlns:a16="http://schemas.microsoft.com/office/drawing/2014/main" id="{ECB9F8F7-BA11-0341-9E94-85C5D62E5791}"/>
              </a:ext>
            </a:extLst>
          </p:cNvPr>
          <p:cNvSpPr/>
          <p:nvPr/>
        </p:nvSpPr>
        <p:spPr>
          <a:xfrm>
            <a:off x="2471436" y="1448828"/>
            <a:ext cx="4239692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1700">
                <a:solidFill>
                  <a:srgbClr val="7D87A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200" dirty="0">
                <a:solidFill>
                  <a:srgbClr val="7D87A4"/>
                </a:solidFill>
              </a:rPr>
              <a:t>Time</a:t>
            </a:r>
            <a:r>
              <a:rPr lang="zh-CN" altLang="en-US" sz="3200" dirty="0">
                <a:solidFill>
                  <a:srgbClr val="7D87A4"/>
                </a:solidFill>
              </a:rPr>
              <a:t> </a:t>
            </a:r>
            <a:r>
              <a:rPr lang="en-US" altLang="zh-CN" sz="3200" dirty="0">
                <a:solidFill>
                  <a:srgbClr val="7D87A4"/>
                </a:solidFill>
              </a:rPr>
              <a:t>Series</a:t>
            </a:r>
            <a:endParaRPr sz="3200" dirty="0">
              <a:solidFill>
                <a:srgbClr val="7D87A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527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128976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</a:rPr>
              <a:t>三维图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F2ADDC7F-B85A-ED41-8E0B-342CB0811F93}"/>
              </a:ext>
            </a:extLst>
          </p:cNvPr>
          <p:cNvSpPr/>
          <p:nvPr/>
        </p:nvSpPr>
        <p:spPr>
          <a:xfrm>
            <a:off x="2471436" y="1478973"/>
            <a:ext cx="14814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200" dirty="0">
                <a:solidFill>
                  <a:srgbClr val="7D87A4"/>
                </a:solidFill>
              </a:rPr>
              <a:t>3D</a:t>
            </a:r>
            <a:r>
              <a:rPr lang="zh-CN" altLang="en-US" sz="3200" dirty="0">
                <a:solidFill>
                  <a:srgbClr val="7D87A4"/>
                </a:solidFill>
              </a:rPr>
              <a:t> </a:t>
            </a:r>
            <a:r>
              <a:rPr lang="en-US" altLang="zh-CN" sz="3200" dirty="0">
                <a:solidFill>
                  <a:srgbClr val="7D87A4"/>
                </a:solidFill>
              </a:rPr>
              <a:t>map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CFD38E-8FC8-EC4B-A859-927B8A61E60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19824" y="2966635"/>
            <a:ext cx="16544352" cy="927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58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0A422B4-95B7-6342-9245-C4FF9579F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312047" cy="375979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7AB9684-64CD-E74E-8FE7-B5AB9DB87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843" y="0"/>
            <a:ext cx="5488517" cy="375979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1D133E7-4BFD-B74A-9FAB-42E203F1D8B0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35028" y="3781404"/>
            <a:ext cx="7575734" cy="642959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17B08B4-8D31-6A40-AA0F-292FE33DF5AA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250531"/>
            <a:ext cx="6750424" cy="346394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8D8BAD1-527C-174F-93D3-99A2F1FBCE0C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185728" y="10239011"/>
            <a:ext cx="5018601" cy="349984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F9B4F70-A81C-174A-96CE-91738146D78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22140" y="10250529"/>
            <a:ext cx="6250249" cy="355135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73F7FE5-A23F-CC42-AE03-EC63B137542D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38" y="3851060"/>
            <a:ext cx="7958762" cy="633379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BD1CD2A-BE80-4B4E-928B-3A7FA8D2A357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53456" y="10216150"/>
            <a:ext cx="6457565" cy="358573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D81B584-DD95-8F45-8966-8FDF467D4C9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954677" y="3851060"/>
            <a:ext cx="8429323" cy="6099764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4684646-367A-264E-9AF7-E9C7F4E89506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207366" y="0"/>
            <a:ext cx="4140200" cy="377239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3E84284-627E-9546-B0FE-8E62F4C5F4E0}"/>
              </a:ext>
            </a:extLst>
          </p:cNvPr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543698" y="-31759"/>
            <a:ext cx="7850611" cy="3791555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811580B5-79FE-094E-BDC9-3209D18168D5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7064" y="11777071"/>
            <a:ext cx="1840439" cy="188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28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Shape 1755"/>
          <p:cNvSpPr/>
          <p:nvPr/>
        </p:nvSpPr>
        <p:spPr>
          <a:xfrm>
            <a:off x="-113143" y="6858000"/>
            <a:ext cx="24610286" cy="0"/>
          </a:xfrm>
          <a:prstGeom prst="line">
            <a:avLst/>
          </a:prstGeom>
          <a:ln w="25400">
            <a:solidFill>
              <a:srgbClr val="F6F6F6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grpSp>
        <p:nvGrpSpPr>
          <p:cNvPr id="1758" name="Group 1758"/>
          <p:cNvGrpSpPr>
            <a:grpSpLocks noChangeAspect="1"/>
          </p:cNvGrpSpPr>
          <p:nvPr/>
        </p:nvGrpSpPr>
        <p:grpSpPr>
          <a:xfrm>
            <a:off x="1529518" y="6264000"/>
            <a:ext cx="1260000" cy="1260000"/>
            <a:chOff x="0" y="0"/>
            <a:chExt cx="869776" cy="869776"/>
          </a:xfrm>
        </p:grpSpPr>
        <p:sp>
          <p:nvSpPr>
            <p:cNvPr id="1756" name="Shape 1756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272984" y="168149"/>
              <a:ext cx="323806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2800" dirty="0"/>
                <a:t>D</a:t>
              </a:r>
              <a:endParaRPr sz="28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4" name="Group 1764"/>
          <p:cNvGrpSpPr>
            <a:grpSpLocks noChangeAspect="1"/>
          </p:cNvGrpSpPr>
          <p:nvPr/>
        </p:nvGrpSpPr>
        <p:grpSpPr>
          <a:xfrm>
            <a:off x="7101301" y="6223690"/>
            <a:ext cx="1260000" cy="1260000"/>
            <a:chOff x="0" y="0"/>
            <a:chExt cx="869776" cy="869776"/>
          </a:xfrm>
        </p:grpSpPr>
        <p:sp>
          <p:nvSpPr>
            <p:cNvPr id="1762" name="Shape 176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274588" y="152760"/>
              <a:ext cx="320600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V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7" name="Group 1767"/>
          <p:cNvGrpSpPr/>
          <p:nvPr/>
        </p:nvGrpSpPr>
        <p:grpSpPr>
          <a:xfrm>
            <a:off x="3104799" y="7616199"/>
            <a:ext cx="4979152" cy="938173"/>
            <a:chOff x="0" y="-198376"/>
            <a:chExt cx="4979151" cy="938172"/>
          </a:xfrm>
        </p:grpSpPr>
        <p:sp>
          <p:nvSpPr>
            <p:cNvPr id="1765" name="Shape 1765"/>
            <p:cNvSpPr/>
            <p:nvPr/>
          </p:nvSpPr>
          <p:spPr>
            <a:xfrm>
              <a:off x="553123" y="-198376"/>
              <a:ext cx="4411463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地理数据可视化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66" name="Shape 176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74" name="Group 1774"/>
          <p:cNvGrpSpPr>
            <a:grpSpLocks noChangeAspect="1"/>
          </p:cNvGrpSpPr>
          <p:nvPr/>
        </p:nvGrpSpPr>
        <p:grpSpPr>
          <a:xfrm>
            <a:off x="15987569" y="6229089"/>
            <a:ext cx="1260000" cy="1260000"/>
            <a:chOff x="0" y="0"/>
            <a:chExt cx="869776" cy="869776"/>
          </a:xfrm>
        </p:grpSpPr>
        <p:sp>
          <p:nvSpPr>
            <p:cNvPr id="1772" name="Shape 177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dirty="0">
                  <a:solidFill>
                    <a:schemeClr val="tx2">
                      <a:lumMod val="10000"/>
                    </a:schemeClr>
                  </a:solidFill>
                </a:rPr>
                <a:t>A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1773" name="Shape 1773"/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77" name="Group 1777"/>
          <p:cNvGrpSpPr/>
          <p:nvPr/>
        </p:nvGrpSpPr>
        <p:grpSpPr>
          <a:xfrm>
            <a:off x="15987569" y="7614002"/>
            <a:ext cx="4979154" cy="938173"/>
            <a:chOff x="0" y="-198377"/>
            <a:chExt cx="4979151" cy="938173"/>
          </a:xfrm>
        </p:grpSpPr>
        <p:sp>
          <p:nvSpPr>
            <p:cNvPr id="1775" name="Shape 1775"/>
            <p:cNvSpPr/>
            <p:nvPr/>
          </p:nvSpPr>
          <p:spPr>
            <a:xfrm>
              <a:off x="5824" y="-198377"/>
              <a:ext cx="3795909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地图注意事项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1776" name="Shape 177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80" name="Group 1780"/>
          <p:cNvGrpSpPr>
            <a:grpSpLocks noChangeAspect="1"/>
          </p:cNvGrpSpPr>
          <p:nvPr/>
        </p:nvGrpSpPr>
        <p:grpSpPr>
          <a:xfrm>
            <a:off x="21408513" y="6168691"/>
            <a:ext cx="1260000" cy="1260000"/>
            <a:chOff x="0" y="0"/>
            <a:chExt cx="869776" cy="869776"/>
          </a:xfrm>
        </p:grpSpPr>
        <p:sp>
          <p:nvSpPr>
            <p:cNvPr id="1778" name="Shape 1778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sz="2800" dirty="0">
                <a:latin typeface="+mj-lt"/>
              </a:endParaRPr>
            </a:p>
          </p:txBody>
        </p:sp>
        <p:sp>
          <p:nvSpPr>
            <p:cNvPr id="1779" name="Shape 1779"/>
            <p:cNvSpPr/>
            <p:nvPr/>
          </p:nvSpPr>
          <p:spPr>
            <a:xfrm>
              <a:off x="335503" y="152760"/>
              <a:ext cx="198772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I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83" name="Group 1783"/>
          <p:cNvGrpSpPr/>
          <p:nvPr/>
        </p:nvGrpSpPr>
        <p:grpSpPr>
          <a:xfrm>
            <a:off x="18918936" y="4581988"/>
            <a:ext cx="4979153" cy="938174"/>
            <a:chOff x="0" y="-198377"/>
            <a:chExt cx="4979151" cy="938173"/>
          </a:xfrm>
        </p:grpSpPr>
        <p:sp>
          <p:nvSpPr>
            <p:cNvPr id="1781" name="Shape 1781"/>
            <p:cNvSpPr/>
            <p:nvPr/>
          </p:nvSpPr>
          <p:spPr>
            <a:xfrm>
              <a:off x="2399782" y="-198377"/>
              <a:ext cx="2564804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案例实践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82" name="Shape 1782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lang="en" sz="1700" dirty="0">
                <a:solidFill>
                  <a:srgbClr val="F6F6F6"/>
                </a:solidFill>
              </a:endParaRPr>
            </a:p>
          </p:txBody>
        </p:sp>
      </p:grpSp>
      <p:sp>
        <p:nvSpPr>
          <p:cNvPr id="41" name="Shape 1759">
            <a:extLst>
              <a:ext uri="{FF2B5EF4-FFF2-40B4-BE49-F238E27FC236}">
                <a16:creationId xmlns:a16="http://schemas.microsoft.com/office/drawing/2014/main" id="{A04EF496-A376-C64B-B5BC-71434E7EEF09}"/>
              </a:ext>
            </a:extLst>
          </p:cNvPr>
          <p:cNvSpPr/>
          <p:nvPr/>
        </p:nvSpPr>
        <p:spPr>
          <a:xfrm>
            <a:off x="1741892" y="4539060"/>
            <a:ext cx="2564805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rgbClr val="F6F6F6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rgbClr val="F6F6F6"/>
                </a:solidFill>
              </a:rPr>
              <a:t>地理数据</a:t>
            </a:r>
            <a:endParaRPr sz="4800" dirty="0">
              <a:solidFill>
                <a:srgbClr val="F6F6F6"/>
              </a:solidFill>
            </a:endParaRPr>
          </a:p>
        </p:txBody>
      </p:sp>
      <p:grpSp>
        <p:nvGrpSpPr>
          <p:cNvPr id="26" name="Group 1774">
            <a:extLst>
              <a:ext uri="{FF2B5EF4-FFF2-40B4-BE49-F238E27FC236}">
                <a16:creationId xmlns:a16="http://schemas.microsoft.com/office/drawing/2014/main" id="{7FB3CB81-35D2-D146-9C1B-65432F7E0024}"/>
              </a:ext>
            </a:extLst>
          </p:cNvPr>
          <p:cNvGrpSpPr>
            <a:grpSpLocks noChangeAspect="1"/>
          </p:cNvGrpSpPr>
          <p:nvPr/>
        </p:nvGrpSpPr>
        <p:grpSpPr>
          <a:xfrm>
            <a:off x="11698615" y="6229089"/>
            <a:ext cx="1260000" cy="1260000"/>
            <a:chOff x="0" y="0"/>
            <a:chExt cx="869776" cy="869776"/>
          </a:xfrm>
        </p:grpSpPr>
        <p:sp>
          <p:nvSpPr>
            <p:cNvPr id="27" name="Shape 1772">
              <a:extLst>
                <a:ext uri="{FF2B5EF4-FFF2-40B4-BE49-F238E27FC236}">
                  <a16:creationId xmlns:a16="http://schemas.microsoft.com/office/drawing/2014/main" id="{DE8E2FC5-9792-0544-88C9-3026A78FCCA2}"/>
                </a:ext>
              </a:extLst>
            </p:cNvPr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CBD2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altLang="zh-CN" dirty="0">
                  <a:solidFill>
                    <a:schemeClr val="tx2">
                      <a:lumMod val="10000"/>
                    </a:schemeClr>
                  </a:solidFill>
                </a:rPr>
                <a:t>P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28" name="Shape 1773">
              <a:extLst>
                <a:ext uri="{FF2B5EF4-FFF2-40B4-BE49-F238E27FC236}">
                  <a16:creationId xmlns:a16="http://schemas.microsoft.com/office/drawing/2014/main" id="{3611AA74-BD1B-E941-BD89-88ADDC7BE3A0}"/>
                </a:ext>
              </a:extLst>
            </p:cNvPr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29" name="Group 1777">
            <a:extLst>
              <a:ext uri="{FF2B5EF4-FFF2-40B4-BE49-F238E27FC236}">
                <a16:creationId xmlns:a16="http://schemas.microsoft.com/office/drawing/2014/main" id="{AB9A435B-2624-7C4E-B452-E74A05868F74}"/>
              </a:ext>
            </a:extLst>
          </p:cNvPr>
          <p:cNvGrpSpPr/>
          <p:nvPr/>
        </p:nvGrpSpPr>
        <p:grpSpPr>
          <a:xfrm>
            <a:off x="11805745" y="4539060"/>
            <a:ext cx="4979154" cy="938173"/>
            <a:chOff x="0" y="-198377"/>
            <a:chExt cx="4979151" cy="938173"/>
          </a:xfrm>
        </p:grpSpPr>
        <p:sp>
          <p:nvSpPr>
            <p:cNvPr id="30" name="Shape 1775">
              <a:extLst>
                <a:ext uri="{FF2B5EF4-FFF2-40B4-BE49-F238E27FC236}">
                  <a16:creationId xmlns:a16="http://schemas.microsoft.com/office/drawing/2014/main" id="{0360890B-3320-A846-A0B6-43A642E65F27}"/>
                </a:ext>
              </a:extLst>
            </p:cNvPr>
            <p:cNvSpPr/>
            <p:nvPr/>
          </p:nvSpPr>
          <p:spPr>
            <a:xfrm>
              <a:off x="5824" y="-198377"/>
              <a:ext cx="2604878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地图投影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31" name="Shape 1776">
              <a:extLst>
                <a:ext uri="{FF2B5EF4-FFF2-40B4-BE49-F238E27FC236}">
                  <a16:creationId xmlns:a16="http://schemas.microsoft.com/office/drawing/2014/main" id="{28FAB232-0EDA-EB4F-B2F1-DC32D3E1106D}"/>
                </a:ext>
              </a:extLst>
            </p:cNvPr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044722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xfrm>
            <a:off x="2509536" y="508975"/>
            <a:ext cx="8655614" cy="13183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" sz="4000" dirty="0">
                <a:solidFill>
                  <a:srgbClr val="7D87A4"/>
                </a:solidFill>
              </a:rPr>
              <a:t>地图</a:t>
            </a:r>
            <a:r>
              <a:rPr lang="zh-CN" altLang="en-US" sz="4000" dirty="0">
                <a:solidFill>
                  <a:srgbClr val="7D87A4"/>
                </a:solidFill>
              </a:rPr>
              <a:t>投影</a:t>
            </a:r>
            <a:endParaRPr sz="4000" dirty="0">
              <a:solidFill>
                <a:srgbClr val="7D87A4"/>
              </a:solidFill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1216205" y="905715"/>
            <a:ext cx="55880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</a:t>
            </a:r>
          </a:p>
        </p:txBody>
      </p:sp>
      <p:grpSp>
        <p:nvGrpSpPr>
          <p:cNvPr id="264" name="Group 264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54" name="Shape 254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pic>
        <p:nvPicPr>
          <p:cNvPr id="2" name="Mercator projection">
            <a:hlinkClick r:id="" action="ppaction://media"/>
            <a:extLst>
              <a:ext uri="{FF2B5EF4-FFF2-40B4-BE49-F238E27FC236}">
                <a16:creationId xmlns:a16="http://schemas.microsoft.com/office/drawing/2014/main" id="{A09FB3D9-0EAF-C149-9BFB-489FD87D33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1158" y="2368550"/>
            <a:ext cx="18601683" cy="1046344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EE8466C-AE42-8B48-ABAA-5B32195EDCDB}"/>
              </a:ext>
            </a:extLst>
          </p:cNvPr>
          <p:cNvSpPr txBox="1"/>
          <p:nvPr/>
        </p:nvSpPr>
        <p:spPr>
          <a:xfrm>
            <a:off x="11597054" y="12995665"/>
            <a:ext cx="189795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687189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墨卡托投影</a:t>
            </a:r>
          </a:p>
        </p:txBody>
      </p:sp>
    </p:spTree>
    <p:extLst>
      <p:ext uri="{BB962C8B-B14F-4D97-AF65-F5344CB8AC3E}">
        <p14:creationId xmlns:p14="http://schemas.microsoft.com/office/powerpoint/2010/main" val="147602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Shape 1755"/>
          <p:cNvSpPr/>
          <p:nvPr/>
        </p:nvSpPr>
        <p:spPr>
          <a:xfrm>
            <a:off x="-113143" y="6858000"/>
            <a:ext cx="24610286" cy="0"/>
          </a:xfrm>
          <a:prstGeom prst="line">
            <a:avLst/>
          </a:prstGeom>
          <a:ln w="25400">
            <a:solidFill>
              <a:srgbClr val="F6F6F6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grpSp>
        <p:nvGrpSpPr>
          <p:cNvPr id="1758" name="Group 1758"/>
          <p:cNvGrpSpPr>
            <a:grpSpLocks noChangeAspect="1"/>
          </p:cNvGrpSpPr>
          <p:nvPr/>
        </p:nvGrpSpPr>
        <p:grpSpPr>
          <a:xfrm>
            <a:off x="1529518" y="6264000"/>
            <a:ext cx="1260000" cy="1260000"/>
            <a:chOff x="0" y="0"/>
            <a:chExt cx="869776" cy="869776"/>
          </a:xfrm>
        </p:grpSpPr>
        <p:sp>
          <p:nvSpPr>
            <p:cNvPr id="1756" name="Shape 1756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CBD2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272984" y="168149"/>
              <a:ext cx="323806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2800" dirty="0"/>
                <a:t>D</a:t>
              </a:r>
              <a:endParaRPr sz="28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4" name="Group 1764"/>
          <p:cNvGrpSpPr>
            <a:grpSpLocks noChangeAspect="1"/>
          </p:cNvGrpSpPr>
          <p:nvPr/>
        </p:nvGrpSpPr>
        <p:grpSpPr>
          <a:xfrm>
            <a:off x="7101301" y="6223690"/>
            <a:ext cx="1260000" cy="1260000"/>
            <a:chOff x="0" y="0"/>
            <a:chExt cx="869776" cy="869776"/>
          </a:xfrm>
        </p:grpSpPr>
        <p:sp>
          <p:nvSpPr>
            <p:cNvPr id="1762" name="Shape 176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274588" y="152760"/>
              <a:ext cx="320600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V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7" name="Group 1767"/>
          <p:cNvGrpSpPr/>
          <p:nvPr/>
        </p:nvGrpSpPr>
        <p:grpSpPr>
          <a:xfrm>
            <a:off x="3104799" y="7616199"/>
            <a:ext cx="4979152" cy="938173"/>
            <a:chOff x="0" y="-198376"/>
            <a:chExt cx="4979151" cy="938172"/>
          </a:xfrm>
        </p:grpSpPr>
        <p:sp>
          <p:nvSpPr>
            <p:cNvPr id="1765" name="Shape 1765"/>
            <p:cNvSpPr/>
            <p:nvPr/>
          </p:nvSpPr>
          <p:spPr>
            <a:xfrm>
              <a:off x="553123" y="-198376"/>
              <a:ext cx="4411463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地理数据可视化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66" name="Shape 176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74" name="Group 1774"/>
          <p:cNvGrpSpPr>
            <a:grpSpLocks noChangeAspect="1"/>
          </p:cNvGrpSpPr>
          <p:nvPr/>
        </p:nvGrpSpPr>
        <p:grpSpPr>
          <a:xfrm>
            <a:off x="15987569" y="6229089"/>
            <a:ext cx="1260000" cy="1260000"/>
            <a:chOff x="0" y="0"/>
            <a:chExt cx="869776" cy="869776"/>
          </a:xfrm>
        </p:grpSpPr>
        <p:sp>
          <p:nvSpPr>
            <p:cNvPr id="1772" name="Shape 177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dirty="0">
                  <a:solidFill>
                    <a:schemeClr val="tx2">
                      <a:lumMod val="10000"/>
                    </a:schemeClr>
                  </a:solidFill>
                </a:rPr>
                <a:t>A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1773" name="Shape 1773"/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77" name="Group 1777"/>
          <p:cNvGrpSpPr/>
          <p:nvPr/>
        </p:nvGrpSpPr>
        <p:grpSpPr>
          <a:xfrm>
            <a:off x="15987569" y="7614002"/>
            <a:ext cx="4979154" cy="938173"/>
            <a:chOff x="0" y="-198377"/>
            <a:chExt cx="4979151" cy="938173"/>
          </a:xfrm>
        </p:grpSpPr>
        <p:sp>
          <p:nvSpPr>
            <p:cNvPr id="1775" name="Shape 1775"/>
            <p:cNvSpPr/>
            <p:nvPr/>
          </p:nvSpPr>
          <p:spPr>
            <a:xfrm>
              <a:off x="5824" y="-198377"/>
              <a:ext cx="3795909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地图注意事项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1776" name="Shape 177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80" name="Group 1780"/>
          <p:cNvGrpSpPr>
            <a:grpSpLocks noChangeAspect="1"/>
          </p:cNvGrpSpPr>
          <p:nvPr/>
        </p:nvGrpSpPr>
        <p:grpSpPr>
          <a:xfrm>
            <a:off x="21408513" y="6168691"/>
            <a:ext cx="1260000" cy="1260000"/>
            <a:chOff x="0" y="0"/>
            <a:chExt cx="869776" cy="869776"/>
          </a:xfrm>
        </p:grpSpPr>
        <p:sp>
          <p:nvSpPr>
            <p:cNvPr id="1778" name="Shape 1778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sz="2800" dirty="0">
                <a:latin typeface="+mj-lt"/>
              </a:endParaRPr>
            </a:p>
          </p:txBody>
        </p:sp>
        <p:sp>
          <p:nvSpPr>
            <p:cNvPr id="1779" name="Shape 1779"/>
            <p:cNvSpPr/>
            <p:nvPr/>
          </p:nvSpPr>
          <p:spPr>
            <a:xfrm>
              <a:off x="335503" y="152760"/>
              <a:ext cx="198772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I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83" name="Group 1783"/>
          <p:cNvGrpSpPr/>
          <p:nvPr/>
        </p:nvGrpSpPr>
        <p:grpSpPr>
          <a:xfrm>
            <a:off x="18918936" y="4581988"/>
            <a:ext cx="4979153" cy="938174"/>
            <a:chOff x="0" y="-198377"/>
            <a:chExt cx="4979151" cy="938173"/>
          </a:xfrm>
        </p:grpSpPr>
        <p:sp>
          <p:nvSpPr>
            <p:cNvPr id="1781" name="Shape 1781"/>
            <p:cNvSpPr/>
            <p:nvPr/>
          </p:nvSpPr>
          <p:spPr>
            <a:xfrm>
              <a:off x="2399782" y="-198377"/>
              <a:ext cx="2564804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案例实践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82" name="Shape 1782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lang="en" sz="1700" dirty="0">
                <a:solidFill>
                  <a:srgbClr val="F6F6F6"/>
                </a:solidFill>
              </a:endParaRPr>
            </a:p>
          </p:txBody>
        </p:sp>
      </p:grpSp>
      <p:sp>
        <p:nvSpPr>
          <p:cNvPr id="41" name="Shape 1759">
            <a:extLst>
              <a:ext uri="{FF2B5EF4-FFF2-40B4-BE49-F238E27FC236}">
                <a16:creationId xmlns:a16="http://schemas.microsoft.com/office/drawing/2014/main" id="{A04EF496-A376-C64B-B5BC-71434E7EEF09}"/>
              </a:ext>
            </a:extLst>
          </p:cNvPr>
          <p:cNvSpPr/>
          <p:nvPr/>
        </p:nvSpPr>
        <p:spPr>
          <a:xfrm>
            <a:off x="1741892" y="4539060"/>
            <a:ext cx="2564805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rgbClr val="F6F6F6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rgbClr val="F6F6F6"/>
                </a:solidFill>
              </a:rPr>
              <a:t>地理数据</a:t>
            </a:r>
            <a:endParaRPr sz="4800" dirty="0">
              <a:solidFill>
                <a:srgbClr val="F6F6F6"/>
              </a:solidFill>
            </a:endParaRPr>
          </a:p>
        </p:txBody>
      </p:sp>
      <p:grpSp>
        <p:nvGrpSpPr>
          <p:cNvPr id="26" name="Group 1774">
            <a:extLst>
              <a:ext uri="{FF2B5EF4-FFF2-40B4-BE49-F238E27FC236}">
                <a16:creationId xmlns:a16="http://schemas.microsoft.com/office/drawing/2014/main" id="{7FB3CB81-35D2-D146-9C1B-65432F7E0024}"/>
              </a:ext>
            </a:extLst>
          </p:cNvPr>
          <p:cNvGrpSpPr>
            <a:grpSpLocks noChangeAspect="1"/>
          </p:cNvGrpSpPr>
          <p:nvPr/>
        </p:nvGrpSpPr>
        <p:grpSpPr>
          <a:xfrm>
            <a:off x="11698615" y="6229089"/>
            <a:ext cx="1260000" cy="1260000"/>
            <a:chOff x="0" y="0"/>
            <a:chExt cx="869776" cy="869776"/>
          </a:xfrm>
        </p:grpSpPr>
        <p:sp>
          <p:nvSpPr>
            <p:cNvPr id="27" name="Shape 1772">
              <a:extLst>
                <a:ext uri="{FF2B5EF4-FFF2-40B4-BE49-F238E27FC236}">
                  <a16:creationId xmlns:a16="http://schemas.microsoft.com/office/drawing/2014/main" id="{DE8E2FC5-9792-0544-88C9-3026A78FCCA2}"/>
                </a:ext>
              </a:extLst>
            </p:cNvPr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altLang="zh-CN" dirty="0">
                  <a:solidFill>
                    <a:schemeClr val="tx2">
                      <a:lumMod val="10000"/>
                    </a:schemeClr>
                  </a:solidFill>
                </a:rPr>
                <a:t>P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28" name="Shape 1773">
              <a:extLst>
                <a:ext uri="{FF2B5EF4-FFF2-40B4-BE49-F238E27FC236}">
                  <a16:creationId xmlns:a16="http://schemas.microsoft.com/office/drawing/2014/main" id="{3611AA74-BD1B-E941-BD89-88ADDC7BE3A0}"/>
                </a:ext>
              </a:extLst>
            </p:cNvPr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29" name="Group 1777">
            <a:extLst>
              <a:ext uri="{FF2B5EF4-FFF2-40B4-BE49-F238E27FC236}">
                <a16:creationId xmlns:a16="http://schemas.microsoft.com/office/drawing/2014/main" id="{AB9A435B-2624-7C4E-B452-E74A05868F74}"/>
              </a:ext>
            </a:extLst>
          </p:cNvPr>
          <p:cNvGrpSpPr/>
          <p:nvPr/>
        </p:nvGrpSpPr>
        <p:grpSpPr>
          <a:xfrm>
            <a:off x="11805745" y="4539060"/>
            <a:ext cx="4979154" cy="938173"/>
            <a:chOff x="0" y="-198377"/>
            <a:chExt cx="4979151" cy="938173"/>
          </a:xfrm>
        </p:grpSpPr>
        <p:sp>
          <p:nvSpPr>
            <p:cNvPr id="30" name="Shape 1775">
              <a:extLst>
                <a:ext uri="{FF2B5EF4-FFF2-40B4-BE49-F238E27FC236}">
                  <a16:creationId xmlns:a16="http://schemas.microsoft.com/office/drawing/2014/main" id="{0360890B-3320-A846-A0B6-43A642E65F27}"/>
                </a:ext>
              </a:extLst>
            </p:cNvPr>
            <p:cNvSpPr/>
            <p:nvPr/>
          </p:nvSpPr>
          <p:spPr>
            <a:xfrm>
              <a:off x="5824" y="-198377"/>
              <a:ext cx="2604878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地图投影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31" name="Shape 1776">
              <a:extLst>
                <a:ext uri="{FF2B5EF4-FFF2-40B4-BE49-F238E27FC236}">
                  <a16:creationId xmlns:a16="http://schemas.microsoft.com/office/drawing/2014/main" id="{28FAB232-0EDA-EB4F-B2F1-DC32D3E1106D}"/>
                </a:ext>
              </a:extLst>
            </p:cNvPr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8851248"/>
      </p:ext>
    </p:extLst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xfrm>
            <a:off x="2509536" y="508975"/>
            <a:ext cx="8655614" cy="13183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" sz="4000" dirty="0">
                <a:solidFill>
                  <a:srgbClr val="7D87A4"/>
                </a:solidFill>
              </a:rPr>
              <a:t>地图</a:t>
            </a:r>
            <a:r>
              <a:rPr lang="zh-CN" altLang="en-US" sz="4000" dirty="0">
                <a:solidFill>
                  <a:srgbClr val="7D87A4"/>
                </a:solidFill>
              </a:rPr>
              <a:t>投影</a:t>
            </a:r>
            <a:endParaRPr sz="4000" dirty="0">
              <a:solidFill>
                <a:srgbClr val="7D87A4"/>
              </a:solidFill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1216205" y="905715"/>
            <a:ext cx="55880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</a:t>
            </a:r>
          </a:p>
        </p:txBody>
      </p:sp>
      <p:grpSp>
        <p:nvGrpSpPr>
          <p:cNvPr id="264" name="Group 264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54" name="Shape 254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C8AD1E4C-4C25-0E4F-9B92-203919AB0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7406" y="2489120"/>
            <a:ext cx="19613879" cy="1017701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A7DC985-AAC9-B949-8526-4909243BEBBC}"/>
              </a:ext>
            </a:extLst>
          </p:cNvPr>
          <p:cNvSpPr/>
          <p:nvPr/>
        </p:nvSpPr>
        <p:spPr>
          <a:xfrm>
            <a:off x="17099676" y="13251269"/>
            <a:ext cx="51716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hlinkClick r:id="rId3"/>
              </a:rPr>
              <a:t>http://www.gis.osu.edu/misc/map-projections/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626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xfrm>
            <a:off x="2509536" y="508975"/>
            <a:ext cx="8655614" cy="13183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" sz="4000" dirty="0">
                <a:solidFill>
                  <a:srgbClr val="7D87A4"/>
                </a:solidFill>
              </a:rPr>
              <a:t>地图</a:t>
            </a:r>
            <a:r>
              <a:rPr lang="zh-CN" altLang="en-US" sz="4000" dirty="0">
                <a:solidFill>
                  <a:srgbClr val="7D87A4"/>
                </a:solidFill>
              </a:rPr>
              <a:t>投影</a:t>
            </a:r>
            <a:endParaRPr sz="4000" dirty="0">
              <a:solidFill>
                <a:srgbClr val="7D87A4"/>
              </a:solidFill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1216205" y="905715"/>
            <a:ext cx="55880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</a:t>
            </a:r>
          </a:p>
        </p:txBody>
      </p:sp>
      <p:grpSp>
        <p:nvGrpSpPr>
          <p:cNvPr id="264" name="Group 264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54" name="Shape 254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4A7DC985-AAC9-B949-8526-4909243BEBBC}"/>
              </a:ext>
            </a:extLst>
          </p:cNvPr>
          <p:cNvSpPr/>
          <p:nvPr/>
        </p:nvSpPr>
        <p:spPr>
          <a:xfrm>
            <a:off x="19585934" y="13221637"/>
            <a:ext cx="26853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2"/>
              </a:rPr>
              <a:t>http://thetruesize.com/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6D968A-B2DB-7049-8B2F-833F7FA01C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2036" y="3507317"/>
            <a:ext cx="10032678" cy="79057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C75F31A-6DE3-3549-884F-4FE69980DD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29288" y="3507316"/>
            <a:ext cx="9350454" cy="7905749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5A74F4D-9919-3C46-8438-D087F0D2C530}"/>
              </a:ext>
            </a:extLst>
          </p:cNvPr>
          <p:cNvSpPr/>
          <p:nvPr/>
        </p:nvSpPr>
        <p:spPr>
          <a:xfrm>
            <a:off x="4139168" y="11737945"/>
            <a:ext cx="30572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2">
                    <a:lumMod val="50000"/>
                  </a:schemeClr>
                </a:solidFill>
                <a:latin typeface="Open Sans"/>
              </a:rPr>
              <a:t>中国放到俄罗斯</a:t>
            </a:r>
            <a:endParaRPr lang="zh-CN" altLang="en-US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EC4A264-397D-AC4A-9435-B3EBA5DF97B0}"/>
              </a:ext>
            </a:extLst>
          </p:cNvPr>
          <p:cNvSpPr/>
          <p:nvPr/>
        </p:nvSpPr>
        <p:spPr>
          <a:xfrm>
            <a:off x="16575891" y="11665465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中、美、印放到非洲</a:t>
            </a:r>
            <a:endParaRPr lang="zh-CN" alt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748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Shape 1755"/>
          <p:cNvSpPr/>
          <p:nvPr/>
        </p:nvSpPr>
        <p:spPr>
          <a:xfrm>
            <a:off x="-113143" y="6858000"/>
            <a:ext cx="24610286" cy="0"/>
          </a:xfrm>
          <a:prstGeom prst="line">
            <a:avLst/>
          </a:prstGeom>
          <a:ln w="25400">
            <a:solidFill>
              <a:srgbClr val="F6F6F6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grpSp>
        <p:nvGrpSpPr>
          <p:cNvPr id="1758" name="Group 1758"/>
          <p:cNvGrpSpPr>
            <a:grpSpLocks noChangeAspect="1"/>
          </p:cNvGrpSpPr>
          <p:nvPr/>
        </p:nvGrpSpPr>
        <p:grpSpPr>
          <a:xfrm>
            <a:off x="1529518" y="6264000"/>
            <a:ext cx="1260000" cy="1260000"/>
            <a:chOff x="0" y="0"/>
            <a:chExt cx="869776" cy="869776"/>
          </a:xfrm>
        </p:grpSpPr>
        <p:sp>
          <p:nvSpPr>
            <p:cNvPr id="1756" name="Shape 1756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272984" y="168149"/>
              <a:ext cx="323806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2800" dirty="0"/>
                <a:t>D</a:t>
              </a:r>
              <a:endParaRPr sz="28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4" name="Group 1764"/>
          <p:cNvGrpSpPr>
            <a:grpSpLocks noChangeAspect="1"/>
          </p:cNvGrpSpPr>
          <p:nvPr/>
        </p:nvGrpSpPr>
        <p:grpSpPr>
          <a:xfrm>
            <a:off x="7101301" y="6223690"/>
            <a:ext cx="1260000" cy="1260000"/>
            <a:chOff x="0" y="0"/>
            <a:chExt cx="869776" cy="869776"/>
          </a:xfrm>
        </p:grpSpPr>
        <p:sp>
          <p:nvSpPr>
            <p:cNvPr id="1762" name="Shape 176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274588" y="152760"/>
              <a:ext cx="320600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V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7" name="Group 1767"/>
          <p:cNvGrpSpPr/>
          <p:nvPr/>
        </p:nvGrpSpPr>
        <p:grpSpPr>
          <a:xfrm>
            <a:off x="3104799" y="7616199"/>
            <a:ext cx="4979152" cy="938173"/>
            <a:chOff x="0" y="-198376"/>
            <a:chExt cx="4979151" cy="938172"/>
          </a:xfrm>
        </p:grpSpPr>
        <p:sp>
          <p:nvSpPr>
            <p:cNvPr id="1765" name="Shape 1765"/>
            <p:cNvSpPr/>
            <p:nvPr/>
          </p:nvSpPr>
          <p:spPr>
            <a:xfrm>
              <a:off x="553123" y="-198376"/>
              <a:ext cx="4411463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地理数据可视化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66" name="Shape 176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74" name="Group 1774"/>
          <p:cNvGrpSpPr>
            <a:grpSpLocks noChangeAspect="1"/>
          </p:cNvGrpSpPr>
          <p:nvPr/>
        </p:nvGrpSpPr>
        <p:grpSpPr>
          <a:xfrm>
            <a:off x="15987569" y="6229089"/>
            <a:ext cx="1260000" cy="1260000"/>
            <a:chOff x="0" y="0"/>
            <a:chExt cx="869776" cy="869776"/>
          </a:xfrm>
        </p:grpSpPr>
        <p:sp>
          <p:nvSpPr>
            <p:cNvPr id="1772" name="Shape 177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CBD2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dirty="0">
                  <a:solidFill>
                    <a:schemeClr val="tx2">
                      <a:lumMod val="10000"/>
                    </a:schemeClr>
                  </a:solidFill>
                </a:rPr>
                <a:t>A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1773" name="Shape 1773"/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77" name="Group 1777"/>
          <p:cNvGrpSpPr/>
          <p:nvPr/>
        </p:nvGrpSpPr>
        <p:grpSpPr>
          <a:xfrm>
            <a:off x="15987569" y="7614002"/>
            <a:ext cx="4979154" cy="938173"/>
            <a:chOff x="0" y="-198377"/>
            <a:chExt cx="4979151" cy="938173"/>
          </a:xfrm>
        </p:grpSpPr>
        <p:sp>
          <p:nvSpPr>
            <p:cNvPr id="1775" name="Shape 1775"/>
            <p:cNvSpPr/>
            <p:nvPr/>
          </p:nvSpPr>
          <p:spPr>
            <a:xfrm>
              <a:off x="5824" y="-198377"/>
              <a:ext cx="3795909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地图注意事项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1776" name="Shape 177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80" name="Group 1780"/>
          <p:cNvGrpSpPr>
            <a:grpSpLocks noChangeAspect="1"/>
          </p:cNvGrpSpPr>
          <p:nvPr/>
        </p:nvGrpSpPr>
        <p:grpSpPr>
          <a:xfrm>
            <a:off x="21408513" y="6168691"/>
            <a:ext cx="1260000" cy="1260000"/>
            <a:chOff x="0" y="0"/>
            <a:chExt cx="869776" cy="869776"/>
          </a:xfrm>
        </p:grpSpPr>
        <p:sp>
          <p:nvSpPr>
            <p:cNvPr id="1778" name="Shape 1778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sz="2800" dirty="0">
                <a:latin typeface="+mj-lt"/>
              </a:endParaRPr>
            </a:p>
          </p:txBody>
        </p:sp>
        <p:sp>
          <p:nvSpPr>
            <p:cNvPr id="1779" name="Shape 1779"/>
            <p:cNvSpPr/>
            <p:nvPr/>
          </p:nvSpPr>
          <p:spPr>
            <a:xfrm>
              <a:off x="335503" y="152760"/>
              <a:ext cx="198772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I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83" name="Group 1783"/>
          <p:cNvGrpSpPr/>
          <p:nvPr/>
        </p:nvGrpSpPr>
        <p:grpSpPr>
          <a:xfrm>
            <a:off x="18918936" y="4581988"/>
            <a:ext cx="4979153" cy="938174"/>
            <a:chOff x="0" y="-198377"/>
            <a:chExt cx="4979151" cy="938173"/>
          </a:xfrm>
        </p:grpSpPr>
        <p:sp>
          <p:nvSpPr>
            <p:cNvPr id="1781" name="Shape 1781"/>
            <p:cNvSpPr/>
            <p:nvPr/>
          </p:nvSpPr>
          <p:spPr>
            <a:xfrm>
              <a:off x="2399782" y="-198377"/>
              <a:ext cx="2564804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案例实践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82" name="Shape 1782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lang="en" sz="1700" dirty="0">
                <a:solidFill>
                  <a:srgbClr val="F6F6F6"/>
                </a:solidFill>
              </a:endParaRPr>
            </a:p>
          </p:txBody>
        </p:sp>
      </p:grpSp>
      <p:sp>
        <p:nvSpPr>
          <p:cNvPr id="41" name="Shape 1759">
            <a:extLst>
              <a:ext uri="{FF2B5EF4-FFF2-40B4-BE49-F238E27FC236}">
                <a16:creationId xmlns:a16="http://schemas.microsoft.com/office/drawing/2014/main" id="{A04EF496-A376-C64B-B5BC-71434E7EEF09}"/>
              </a:ext>
            </a:extLst>
          </p:cNvPr>
          <p:cNvSpPr/>
          <p:nvPr/>
        </p:nvSpPr>
        <p:spPr>
          <a:xfrm>
            <a:off x="1741892" y="4539060"/>
            <a:ext cx="2564805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rgbClr val="F6F6F6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rgbClr val="F6F6F6"/>
                </a:solidFill>
              </a:rPr>
              <a:t>地理数据</a:t>
            </a:r>
            <a:endParaRPr sz="4800" dirty="0">
              <a:solidFill>
                <a:srgbClr val="F6F6F6"/>
              </a:solidFill>
            </a:endParaRPr>
          </a:p>
        </p:txBody>
      </p:sp>
      <p:grpSp>
        <p:nvGrpSpPr>
          <p:cNvPr id="26" name="Group 1774">
            <a:extLst>
              <a:ext uri="{FF2B5EF4-FFF2-40B4-BE49-F238E27FC236}">
                <a16:creationId xmlns:a16="http://schemas.microsoft.com/office/drawing/2014/main" id="{7FB3CB81-35D2-D146-9C1B-65432F7E0024}"/>
              </a:ext>
            </a:extLst>
          </p:cNvPr>
          <p:cNvGrpSpPr>
            <a:grpSpLocks noChangeAspect="1"/>
          </p:cNvGrpSpPr>
          <p:nvPr/>
        </p:nvGrpSpPr>
        <p:grpSpPr>
          <a:xfrm>
            <a:off x="11698615" y="6229089"/>
            <a:ext cx="1260000" cy="1260000"/>
            <a:chOff x="0" y="0"/>
            <a:chExt cx="869776" cy="869776"/>
          </a:xfrm>
        </p:grpSpPr>
        <p:sp>
          <p:nvSpPr>
            <p:cNvPr id="27" name="Shape 1772">
              <a:extLst>
                <a:ext uri="{FF2B5EF4-FFF2-40B4-BE49-F238E27FC236}">
                  <a16:creationId xmlns:a16="http://schemas.microsoft.com/office/drawing/2014/main" id="{DE8E2FC5-9792-0544-88C9-3026A78FCCA2}"/>
                </a:ext>
              </a:extLst>
            </p:cNvPr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altLang="zh-CN" dirty="0">
                  <a:solidFill>
                    <a:schemeClr val="tx2">
                      <a:lumMod val="10000"/>
                    </a:schemeClr>
                  </a:solidFill>
                </a:rPr>
                <a:t>P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28" name="Shape 1773">
              <a:extLst>
                <a:ext uri="{FF2B5EF4-FFF2-40B4-BE49-F238E27FC236}">
                  <a16:creationId xmlns:a16="http://schemas.microsoft.com/office/drawing/2014/main" id="{3611AA74-BD1B-E941-BD89-88ADDC7BE3A0}"/>
                </a:ext>
              </a:extLst>
            </p:cNvPr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29" name="Group 1777">
            <a:extLst>
              <a:ext uri="{FF2B5EF4-FFF2-40B4-BE49-F238E27FC236}">
                <a16:creationId xmlns:a16="http://schemas.microsoft.com/office/drawing/2014/main" id="{AB9A435B-2624-7C4E-B452-E74A05868F74}"/>
              </a:ext>
            </a:extLst>
          </p:cNvPr>
          <p:cNvGrpSpPr/>
          <p:nvPr/>
        </p:nvGrpSpPr>
        <p:grpSpPr>
          <a:xfrm>
            <a:off x="11805745" y="4539060"/>
            <a:ext cx="4979154" cy="938173"/>
            <a:chOff x="0" y="-198377"/>
            <a:chExt cx="4979151" cy="938173"/>
          </a:xfrm>
        </p:grpSpPr>
        <p:sp>
          <p:nvSpPr>
            <p:cNvPr id="30" name="Shape 1775">
              <a:extLst>
                <a:ext uri="{FF2B5EF4-FFF2-40B4-BE49-F238E27FC236}">
                  <a16:creationId xmlns:a16="http://schemas.microsoft.com/office/drawing/2014/main" id="{0360890B-3320-A846-A0B6-43A642E65F27}"/>
                </a:ext>
              </a:extLst>
            </p:cNvPr>
            <p:cNvSpPr/>
            <p:nvPr/>
          </p:nvSpPr>
          <p:spPr>
            <a:xfrm>
              <a:off x="5824" y="-198377"/>
              <a:ext cx="2604878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地图投影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31" name="Shape 1776">
              <a:extLst>
                <a:ext uri="{FF2B5EF4-FFF2-40B4-BE49-F238E27FC236}">
                  <a16:creationId xmlns:a16="http://schemas.microsoft.com/office/drawing/2014/main" id="{28FAB232-0EDA-EB4F-B2F1-DC32D3E1106D}"/>
                </a:ext>
              </a:extLst>
            </p:cNvPr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6624708"/>
      </p:ext>
    </p:extLst>
  </p:cSld>
  <p:clrMapOvr>
    <a:masterClrMapping/>
  </p:clrMapOvr>
  <p:transition spd="slow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3183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制图中容易犯错的地方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59861E3-D109-904C-B087-F9F6651AD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924" y="8250246"/>
            <a:ext cx="7161441" cy="391896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2DB2267-5166-AD48-B3F6-114411439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4639" y="8250246"/>
            <a:ext cx="5625309" cy="391896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F2808AA-F5BD-2041-9529-0D7C76DE1A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96728" y="8250246"/>
            <a:ext cx="5586954" cy="3918965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DE7792B-481F-774A-ACBD-F59A35900329}"/>
              </a:ext>
            </a:extLst>
          </p:cNvPr>
          <p:cNvSpPr/>
          <p:nvPr/>
        </p:nvSpPr>
        <p:spPr>
          <a:xfrm>
            <a:off x="11427964" y="12223632"/>
            <a:ext cx="2318657" cy="51809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700" b="0" i="0" u="none" strike="noStrike" cap="none" spc="0" normalizeH="0" baseline="0" dirty="0">
                <a:ln>
                  <a:noFill/>
                </a:ln>
                <a:solidFill>
                  <a:srgbClr val="F6F6F6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有错误的地图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475CB3D-67E7-9141-AC4C-5E594714DD55}"/>
              </a:ext>
            </a:extLst>
          </p:cNvPr>
          <p:cNvSpPr/>
          <p:nvPr/>
        </p:nvSpPr>
        <p:spPr>
          <a:xfrm>
            <a:off x="17724790" y="12223632"/>
            <a:ext cx="2318657" cy="51809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700" dirty="0">
                <a:solidFill>
                  <a:srgbClr val="F6F6F6"/>
                </a:solidFill>
                <a:latin typeface="Open Sans Light"/>
                <a:ea typeface="Open Sans Light"/>
                <a:cs typeface="Open Sans Light"/>
              </a:rPr>
              <a:t>更新后的地图</a:t>
            </a:r>
            <a:endParaRPr kumimoji="0" lang="zh-CN" altLang="en-US" sz="2700" b="0" i="0" u="none" strike="noStrike" cap="none" spc="0" normalizeH="0" baseline="0" dirty="0">
              <a:ln>
                <a:noFill/>
              </a:ln>
              <a:solidFill>
                <a:srgbClr val="F6F6F6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3394351-80A1-B44A-87AD-35335EA035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2307" y="2695927"/>
            <a:ext cx="8066905" cy="452643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4C5B1D6-0E99-4242-8C88-D984B2091F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41728" y="2695927"/>
            <a:ext cx="6653604" cy="452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13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6D72BA-BF5C-AB42-B8E0-BDDEB4D55CCF}"/>
              </a:ext>
            </a:extLst>
          </p:cNvPr>
          <p:cNvSpPr/>
          <p:nvPr/>
        </p:nvSpPr>
        <p:spPr>
          <a:xfrm>
            <a:off x="16550068" y="13006970"/>
            <a:ext cx="65918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知乎问题讨论：</a:t>
            </a:r>
            <a:r>
              <a:rPr lang="zh-CN" altLang="en-US" dirty="0">
                <a:hlinkClick r:id="rId2"/>
              </a:rPr>
              <a:t>https://www.zhihu.com/question/28437133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EA369A8-9746-B54C-ADE9-8C2498D70614}"/>
              </a:ext>
            </a:extLst>
          </p:cNvPr>
          <p:cNvSpPr/>
          <p:nvPr/>
        </p:nvSpPr>
        <p:spPr>
          <a:xfrm>
            <a:off x="368453" y="13006970"/>
            <a:ext cx="67425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国家测绘局标准地图服务：</a:t>
            </a:r>
            <a:r>
              <a:rPr lang="zh-CN" altLang="en-US" dirty="0">
                <a:hlinkClick r:id="rId3"/>
              </a:rPr>
              <a:t>http://bzdt.nasg.gov.cn/index.jsp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695C61-B610-2149-B965-4A5B8A6A3C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016" y="308920"/>
            <a:ext cx="17465827" cy="12372613"/>
          </a:xfrm>
          <a:prstGeom prst="rect">
            <a:avLst/>
          </a:prstGeom>
        </p:spPr>
      </p:pic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3D51AA28-31EF-1A42-91FF-E93DE03DD52F}"/>
              </a:ext>
            </a:extLst>
          </p:cNvPr>
          <p:cNvCxnSpPr>
            <a:cxnSpLocks/>
          </p:cNvCxnSpPr>
          <p:nvPr/>
        </p:nvCxnSpPr>
        <p:spPr>
          <a:xfrm flipV="1">
            <a:off x="18353314" y="2171700"/>
            <a:ext cx="3282043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D768F65D-513E-5C4C-9C50-1EE4E7E12E1B}"/>
              </a:ext>
            </a:extLst>
          </p:cNvPr>
          <p:cNvCxnSpPr>
            <a:cxnSpLocks/>
          </p:cNvCxnSpPr>
          <p:nvPr/>
        </p:nvCxnSpPr>
        <p:spPr>
          <a:xfrm flipV="1">
            <a:off x="16252371" y="7892142"/>
            <a:ext cx="538256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BF5BEB49-4539-4149-AEE2-5E642980FDE9}"/>
              </a:ext>
            </a:extLst>
          </p:cNvPr>
          <p:cNvCxnSpPr>
            <a:cxnSpLocks/>
          </p:cNvCxnSpPr>
          <p:nvPr/>
        </p:nvCxnSpPr>
        <p:spPr>
          <a:xfrm>
            <a:off x="14946086" y="10129157"/>
            <a:ext cx="6688853" cy="5971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576EAC1A-1BD3-0D47-824E-45B4472760C9}"/>
              </a:ext>
            </a:extLst>
          </p:cNvPr>
          <p:cNvCxnSpPr>
            <a:cxnSpLocks/>
          </p:cNvCxnSpPr>
          <p:nvPr/>
        </p:nvCxnSpPr>
        <p:spPr>
          <a:xfrm flipV="1">
            <a:off x="15599228" y="8420100"/>
            <a:ext cx="6035711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E4C39970-454E-B242-91AB-AA72C74A09D5}"/>
              </a:ext>
            </a:extLst>
          </p:cNvPr>
          <p:cNvCxnSpPr>
            <a:cxnSpLocks/>
          </p:cNvCxnSpPr>
          <p:nvPr/>
        </p:nvCxnSpPr>
        <p:spPr>
          <a:xfrm>
            <a:off x="14478001" y="11718471"/>
            <a:ext cx="715693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70F84912-022F-7E45-BDEC-331BB52B342A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2949754" y="7568979"/>
            <a:ext cx="7010675" cy="6155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AE940490-EC63-0043-BBFB-04CB442CC558}"/>
              </a:ext>
            </a:extLst>
          </p:cNvPr>
          <p:cNvCxnSpPr>
            <a:cxnSpLocks/>
          </p:cNvCxnSpPr>
          <p:nvPr/>
        </p:nvCxnSpPr>
        <p:spPr>
          <a:xfrm flipH="1" flipV="1">
            <a:off x="3124502" y="5764522"/>
            <a:ext cx="398650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207F6C7-B837-1147-86E2-AFBD9D81E3A8}"/>
              </a:ext>
            </a:extLst>
          </p:cNvPr>
          <p:cNvSpPr/>
          <p:nvPr/>
        </p:nvSpPr>
        <p:spPr>
          <a:xfrm>
            <a:off x="21678379" y="8156026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rgbClr val="1A1A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台湾</a:t>
            </a:r>
            <a:endParaRPr lang="en-US" altLang="zh-CN" sz="2800" dirty="0">
              <a:solidFill>
                <a:srgbClr val="1A1A1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15C91CB-67EC-B94D-8BDD-91184C3AB5A7}"/>
              </a:ext>
            </a:extLst>
          </p:cNvPr>
          <p:cNvSpPr/>
          <p:nvPr/>
        </p:nvSpPr>
        <p:spPr>
          <a:xfrm>
            <a:off x="21634939" y="7568979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rgbClr val="1A1A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钓鱼岛、赤尾屿</a:t>
            </a:r>
            <a:endParaRPr lang="en-US" altLang="zh-CN" sz="2800" dirty="0">
              <a:solidFill>
                <a:srgbClr val="1A1A1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C61FE48-ED2E-834E-B88F-8D541F925DCF}"/>
              </a:ext>
            </a:extLst>
          </p:cNvPr>
          <p:cNvSpPr/>
          <p:nvPr/>
        </p:nvSpPr>
        <p:spPr>
          <a:xfrm>
            <a:off x="2046943" y="7368922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rgbClr val="1A1A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藏南</a:t>
            </a:r>
            <a:endParaRPr lang="en-US" altLang="zh-CN" sz="2800" dirty="0">
              <a:solidFill>
                <a:srgbClr val="1A1A1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E7FA8C0-74A5-5C4F-BE66-A19C2C914E2B}"/>
              </a:ext>
            </a:extLst>
          </p:cNvPr>
          <p:cNvSpPr/>
          <p:nvPr/>
        </p:nvSpPr>
        <p:spPr>
          <a:xfrm>
            <a:off x="21634939" y="11441715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rgbClr val="1A1A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十段线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39E677F-1DBD-8343-8296-E070A09BB736}"/>
              </a:ext>
            </a:extLst>
          </p:cNvPr>
          <p:cNvSpPr/>
          <p:nvPr/>
        </p:nvSpPr>
        <p:spPr>
          <a:xfrm>
            <a:off x="1460523" y="5502912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rgbClr val="1A1A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阿克赛钦</a:t>
            </a:r>
            <a:endParaRPr lang="en-US" altLang="zh-CN" sz="2800" dirty="0">
              <a:solidFill>
                <a:srgbClr val="1A1A1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1568520-1AFF-F941-AD02-67E525A9959A}"/>
              </a:ext>
            </a:extLst>
          </p:cNvPr>
          <p:cNvSpPr/>
          <p:nvPr/>
        </p:nvSpPr>
        <p:spPr>
          <a:xfrm>
            <a:off x="21634939" y="1893761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rgbClr val="1A1A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黑匣子岛</a:t>
            </a:r>
            <a:endParaRPr lang="en-US" altLang="zh-CN" sz="2800" dirty="0">
              <a:solidFill>
                <a:srgbClr val="1A1A1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3B2F5AB-4246-6349-AAC6-DA3263AD6124}"/>
              </a:ext>
            </a:extLst>
          </p:cNvPr>
          <p:cNvSpPr/>
          <p:nvPr/>
        </p:nvSpPr>
        <p:spPr>
          <a:xfrm>
            <a:off x="21634939" y="9897402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solidFill>
                  <a:srgbClr val="1A1A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黄岩岛</a:t>
            </a:r>
            <a:endParaRPr lang="en-US" altLang="zh-CN" sz="2800" dirty="0">
              <a:solidFill>
                <a:srgbClr val="1A1A1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72AA6205-5151-1E4C-8852-1F4E80AF0CD7}"/>
              </a:ext>
            </a:extLst>
          </p:cNvPr>
          <p:cNvCxnSpPr>
            <a:cxnSpLocks/>
          </p:cNvCxnSpPr>
          <p:nvPr/>
        </p:nvCxnSpPr>
        <p:spPr>
          <a:xfrm>
            <a:off x="0" y="12899572"/>
            <a:ext cx="24384000" cy="0"/>
          </a:xfrm>
          <a:prstGeom prst="line">
            <a:avLst/>
          </a:prstGeom>
          <a:noFill/>
          <a:ln w="19050" cap="flat">
            <a:solidFill>
              <a:srgbClr val="BFBFBF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414803178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Shape 1755"/>
          <p:cNvSpPr/>
          <p:nvPr/>
        </p:nvSpPr>
        <p:spPr>
          <a:xfrm>
            <a:off x="-113143" y="6858000"/>
            <a:ext cx="24610286" cy="0"/>
          </a:xfrm>
          <a:prstGeom prst="line">
            <a:avLst/>
          </a:prstGeom>
          <a:ln w="25400">
            <a:solidFill>
              <a:srgbClr val="F6F6F6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grpSp>
        <p:nvGrpSpPr>
          <p:cNvPr id="1758" name="Group 1758"/>
          <p:cNvGrpSpPr>
            <a:grpSpLocks noChangeAspect="1"/>
          </p:cNvGrpSpPr>
          <p:nvPr/>
        </p:nvGrpSpPr>
        <p:grpSpPr>
          <a:xfrm>
            <a:off x="1529518" y="6264000"/>
            <a:ext cx="1260000" cy="1260000"/>
            <a:chOff x="0" y="0"/>
            <a:chExt cx="869776" cy="869776"/>
          </a:xfrm>
        </p:grpSpPr>
        <p:sp>
          <p:nvSpPr>
            <p:cNvPr id="1756" name="Shape 1756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272984" y="168149"/>
              <a:ext cx="323806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2800" dirty="0"/>
                <a:t>D</a:t>
              </a:r>
              <a:endParaRPr sz="28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4" name="Group 1764"/>
          <p:cNvGrpSpPr>
            <a:grpSpLocks noChangeAspect="1"/>
          </p:cNvGrpSpPr>
          <p:nvPr/>
        </p:nvGrpSpPr>
        <p:grpSpPr>
          <a:xfrm>
            <a:off x="7101301" y="6223690"/>
            <a:ext cx="1260000" cy="1260000"/>
            <a:chOff x="0" y="0"/>
            <a:chExt cx="869776" cy="869776"/>
          </a:xfrm>
        </p:grpSpPr>
        <p:sp>
          <p:nvSpPr>
            <p:cNvPr id="1762" name="Shape 176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274588" y="152760"/>
              <a:ext cx="320600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V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7" name="Group 1767"/>
          <p:cNvGrpSpPr/>
          <p:nvPr/>
        </p:nvGrpSpPr>
        <p:grpSpPr>
          <a:xfrm>
            <a:off x="3104799" y="7616199"/>
            <a:ext cx="4979152" cy="938173"/>
            <a:chOff x="0" y="-198376"/>
            <a:chExt cx="4979151" cy="938172"/>
          </a:xfrm>
        </p:grpSpPr>
        <p:sp>
          <p:nvSpPr>
            <p:cNvPr id="1765" name="Shape 1765"/>
            <p:cNvSpPr/>
            <p:nvPr/>
          </p:nvSpPr>
          <p:spPr>
            <a:xfrm>
              <a:off x="553123" y="-198376"/>
              <a:ext cx="4411463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地理数据可视化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66" name="Shape 176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74" name="Group 1774"/>
          <p:cNvGrpSpPr>
            <a:grpSpLocks noChangeAspect="1"/>
          </p:cNvGrpSpPr>
          <p:nvPr/>
        </p:nvGrpSpPr>
        <p:grpSpPr>
          <a:xfrm>
            <a:off x="15987569" y="6229089"/>
            <a:ext cx="1260000" cy="1260000"/>
            <a:chOff x="0" y="0"/>
            <a:chExt cx="869776" cy="869776"/>
          </a:xfrm>
        </p:grpSpPr>
        <p:sp>
          <p:nvSpPr>
            <p:cNvPr id="1772" name="Shape 177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dirty="0">
                  <a:solidFill>
                    <a:schemeClr val="tx2">
                      <a:lumMod val="10000"/>
                    </a:schemeClr>
                  </a:solidFill>
                </a:rPr>
                <a:t>A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1773" name="Shape 1773"/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77" name="Group 1777"/>
          <p:cNvGrpSpPr/>
          <p:nvPr/>
        </p:nvGrpSpPr>
        <p:grpSpPr>
          <a:xfrm>
            <a:off x="15987569" y="7614002"/>
            <a:ext cx="4979154" cy="938173"/>
            <a:chOff x="0" y="-198377"/>
            <a:chExt cx="4979151" cy="938173"/>
          </a:xfrm>
        </p:grpSpPr>
        <p:sp>
          <p:nvSpPr>
            <p:cNvPr id="1775" name="Shape 1775"/>
            <p:cNvSpPr/>
            <p:nvPr/>
          </p:nvSpPr>
          <p:spPr>
            <a:xfrm>
              <a:off x="5824" y="-198377"/>
              <a:ext cx="3795909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地图注意事项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1776" name="Shape 177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80" name="Group 1780"/>
          <p:cNvGrpSpPr>
            <a:grpSpLocks noChangeAspect="1"/>
          </p:cNvGrpSpPr>
          <p:nvPr/>
        </p:nvGrpSpPr>
        <p:grpSpPr>
          <a:xfrm>
            <a:off x="21408513" y="6168691"/>
            <a:ext cx="1260000" cy="1260000"/>
            <a:chOff x="0" y="0"/>
            <a:chExt cx="869776" cy="869776"/>
          </a:xfrm>
        </p:grpSpPr>
        <p:sp>
          <p:nvSpPr>
            <p:cNvPr id="1778" name="Shape 1778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CBD2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sz="2800" dirty="0">
                <a:latin typeface="+mj-lt"/>
              </a:endParaRPr>
            </a:p>
          </p:txBody>
        </p:sp>
        <p:sp>
          <p:nvSpPr>
            <p:cNvPr id="1779" name="Shape 1779"/>
            <p:cNvSpPr/>
            <p:nvPr/>
          </p:nvSpPr>
          <p:spPr>
            <a:xfrm>
              <a:off x="335503" y="152760"/>
              <a:ext cx="198772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I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83" name="Group 1783"/>
          <p:cNvGrpSpPr/>
          <p:nvPr/>
        </p:nvGrpSpPr>
        <p:grpSpPr>
          <a:xfrm>
            <a:off x="18918936" y="4581988"/>
            <a:ext cx="4979153" cy="938174"/>
            <a:chOff x="0" y="-198377"/>
            <a:chExt cx="4979151" cy="938173"/>
          </a:xfrm>
        </p:grpSpPr>
        <p:sp>
          <p:nvSpPr>
            <p:cNvPr id="1781" name="Shape 1781"/>
            <p:cNvSpPr/>
            <p:nvPr/>
          </p:nvSpPr>
          <p:spPr>
            <a:xfrm>
              <a:off x="2399782" y="-198377"/>
              <a:ext cx="2564804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案例实践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82" name="Shape 1782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lang="en" sz="1700" dirty="0">
                <a:solidFill>
                  <a:srgbClr val="F6F6F6"/>
                </a:solidFill>
              </a:endParaRPr>
            </a:p>
          </p:txBody>
        </p:sp>
      </p:grpSp>
      <p:sp>
        <p:nvSpPr>
          <p:cNvPr id="41" name="Shape 1759">
            <a:extLst>
              <a:ext uri="{FF2B5EF4-FFF2-40B4-BE49-F238E27FC236}">
                <a16:creationId xmlns:a16="http://schemas.microsoft.com/office/drawing/2014/main" id="{A04EF496-A376-C64B-B5BC-71434E7EEF09}"/>
              </a:ext>
            </a:extLst>
          </p:cNvPr>
          <p:cNvSpPr/>
          <p:nvPr/>
        </p:nvSpPr>
        <p:spPr>
          <a:xfrm>
            <a:off x="1741892" y="4539060"/>
            <a:ext cx="2564805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rgbClr val="F6F6F6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rgbClr val="F6F6F6"/>
                </a:solidFill>
              </a:rPr>
              <a:t>地理数据</a:t>
            </a:r>
            <a:endParaRPr sz="4800" dirty="0">
              <a:solidFill>
                <a:srgbClr val="F6F6F6"/>
              </a:solidFill>
            </a:endParaRPr>
          </a:p>
        </p:txBody>
      </p:sp>
      <p:grpSp>
        <p:nvGrpSpPr>
          <p:cNvPr id="26" name="Group 1774">
            <a:extLst>
              <a:ext uri="{FF2B5EF4-FFF2-40B4-BE49-F238E27FC236}">
                <a16:creationId xmlns:a16="http://schemas.microsoft.com/office/drawing/2014/main" id="{7FB3CB81-35D2-D146-9C1B-65432F7E0024}"/>
              </a:ext>
            </a:extLst>
          </p:cNvPr>
          <p:cNvGrpSpPr>
            <a:grpSpLocks noChangeAspect="1"/>
          </p:cNvGrpSpPr>
          <p:nvPr/>
        </p:nvGrpSpPr>
        <p:grpSpPr>
          <a:xfrm>
            <a:off x="11698615" y="6229089"/>
            <a:ext cx="1260000" cy="1260000"/>
            <a:chOff x="0" y="0"/>
            <a:chExt cx="869776" cy="869776"/>
          </a:xfrm>
        </p:grpSpPr>
        <p:sp>
          <p:nvSpPr>
            <p:cNvPr id="27" name="Shape 1772">
              <a:extLst>
                <a:ext uri="{FF2B5EF4-FFF2-40B4-BE49-F238E27FC236}">
                  <a16:creationId xmlns:a16="http://schemas.microsoft.com/office/drawing/2014/main" id="{DE8E2FC5-9792-0544-88C9-3026A78FCCA2}"/>
                </a:ext>
              </a:extLst>
            </p:cNvPr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altLang="zh-CN" dirty="0">
                  <a:solidFill>
                    <a:schemeClr val="tx2">
                      <a:lumMod val="10000"/>
                    </a:schemeClr>
                  </a:solidFill>
                </a:rPr>
                <a:t>P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28" name="Shape 1773">
              <a:extLst>
                <a:ext uri="{FF2B5EF4-FFF2-40B4-BE49-F238E27FC236}">
                  <a16:creationId xmlns:a16="http://schemas.microsoft.com/office/drawing/2014/main" id="{3611AA74-BD1B-E941-BD89-88ADDC7BE3A0}"/>
                </a:ext>
              </a:extLst>
            </p:cNvPr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29" name="Group 1777">
            <a:extLst>
              <a:ext uri="{FF2B5EF4-FFF2-40B4-BE49-F238E27FC236}">
                <a16:creationId xmlns:a16="http://schemas.microsoft.com/office/drawing/2014/main" id="{AB9A435B-2624-7C4E-B452-E74A05868F74}"/>
              </a:ext>
            </a:extLst>
          </p:cNvPr>
          <p:cNvGrpSpPr/>
          <p:nvPr/>
        </p:nvGrpSpPr>
        <p:grpSpPr>
          <a:xfrm>
            <a:off x="11805745" y="4539060"/>
            <a:ext cx="4979154" cy="938173"/>
            <a:chOff x="0" y="-198377"/>
            <a:chExt cx="4979151" cy="938173"/>
          </a:xfrm>
        </p:grpSpPr>
        <p:sp>
          <p:nvSpPr>
            <p:cNvPr id="30" name="Shape 1775">
              <a:extLst>
                <a:ext uri="{FF2B5EF4-FFF2-40B4-BE49-F238E27FC236}">
                  <a16:creationId xmlns:a16="http://schemas.microsoft.com/office/drawing/2014/main" id="{0360890B-3320-A846-A0B6-43A642E65F27}"/>
                </a:ext>
              </a:extLst>
            </p:cNvPr>
            <p:cNvSpPr/>
            <p:nvPr/>
          </p:nvSpPr>
          <p:spPr>
            <a:xfrm>
              <a:off x="5824" y="-198377"/>
              <a:ext cx="2604878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地图投影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31" name="Shape 1776">
              <a:extLst>
                <a:ext uri="{FF2B5EF4-FFF2-40B4-BE49-F238E27FC236}">
                  <a16:creationId xmlns:a16="http://schemas.microsoft.com/office/drawing/2014/main" id="{28FAB232-0EDA-EB4F-B2F1-DC32D3E1106D}"/>
                </a:ext>
              </a:extLst>
            </p:cNvPr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2566056"/>
      </p:ext>
    </p:extLst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3183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000" dirty="0">
                <a:solidFill>
                  <a:schemeClr val="tx2">
                    <a:lumMod val="50000"/>
                  </a:schemeClr>
                </a:solidFill>
              </a:rPr>
              <a:t>软件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16" name="Shape 478">
            <a:extLst>
              <a:ext uri="{FF2B5EF4-FFF2-40B4-BE49-F238E27FC236}">
                <a16:creationId xmlns:a16="http://schemas.microsoft.com/office/drawing/2014/main" id="{B4E2208E-0E5B-5E4D-AFD8-0D6F2FE0FDFE}"/>
              </a:ext>
            </a:extLst>
          </p:cNvPr>
          <p:cNvSpPr/>
          <p:nvPr/>
        </p:nvSpPr>
        <p:spPr>
          <a:xfrm>
            <a:off x="2654040" y="3220862"/>
            <a:ext cx="3760341" cy="881583"/>
          </a:xfrm>
          <a:prstGeom prst="rect">
            <a:avLst/>
          </a:prstGeom>
          <a:solidFill>
            <a:srgbClr val="68718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>
              <a:defRPr sz="2700">
                <a:solidFill>
                  <a:srgbClr val="F6F6F6"/>
                </a:solidFill>
              </a:defRPr>
            </a:pPr>
            <a:r>
              <a:rPr lang="zh-CN" altLang="en-US" dirty="0"/>
              <a:t>桌面软件</a:t>
            </a:r>
            <a:endParaRPr dirty="0"/>
          </a:p>
        </p:txBody>
      </p:sp>
      <p:sp>
        <p:nvSpPr>
          <p:cNvPr id="17" name="Shape 478">
            <a:extLst>
              <a:ext uri="{FF2B5EF4-FFF2-40B4-BE49-F238E27FC236}">
                <a16:creationId xmlns:a16="http://schemas.microsoft.com/office/drawing/2014/main" id="{874B45A5-A7BF-D44D-94F6-B30981575FB1}"/>
              </a:ext>
            </a:extLst>
          </p:cNvPr>
          <p:cNvSpPr/>
          <p:nvPr/>
        </p:nvSpPr>
        <p:spPr>
          <a:xfrm>
            <a:off x="9860843" y="3188156"/>
            <a:ext cx="3760341" cy="881583"/>
          </a:xfrm>
          <a:prstGeom prst="rect">
            <a:avLst/>
          </a:prstGeom>
          <a:solidFill>
            <a:srgbClr val="68718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>
              <a:defRPr sz="2700">
                <a:solidFill>
                  <a:srgbClr val="F6F6F6"/>
                </a:solidFill>
              </a:defRPr>
            </a:pPr>
            <a:r>
              <a:rPr lang="zh-CN" altLang="en-US" dirty="0"/>
              <a:t>在线工具</a:t>
            </a:r>
            <a:endParaRPr dirty="0"/>
          </a:p>
        </p:txBody>
      </p:sp>
      <p:sp>
        <p:nvSpPr>
          <p:cNvPr id="18" name="Shape 478">
            <a:extLst>
              <a:ext uri="{FF2B5EF4-FFF2-40B4-BE49-F238E27FC236}">
                <a16:creationId xmlns:a16="http://schemas.microsoft.com/office/drawing/2014/main" id="{699A179E-B91B-5647-B2ED-823D5DDD145F}"/>
              </a:ext>
            </a:extLst>
          </p:cNvPr>
          <p:cNvSpPr/>
          <p:nvPr/>
        </p:nvSpPr>
        <p:spPr>
          <a:xfrm>
            <a:off x="17067646" y="3188156"/>
            <a:ext cx="3760341" cy="881583"/>
          </a:xfrm>
          <a:prstGeom prst="rect">
            <a:avLst/>
          </a:prstGeom>
          <a:solidFill>
            <a:srgbClr val="68718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>
              <a:defRPr sz="2700">
                <a:solidFill>
                  <a:srgbClr val="F6F6F6"/>
                </a:solidFill>
              </a:defRPr>
            </a:pPr>
            <a:r>
              <a:rPr lang="zh-CN" altLang="en-US" dirty="0"/>
              <a:t>开发包库</a:t>
            </a:r>
            <a:endParaRPr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A0BF757-3224-9046-AD25-8F6F6B955E10}"/>
              </a:ext>
            </a:extLst>
          </p:cNvPr>
          <p:cNvSpPr/>
          <p:nvPr/>
        </p:nvSpPr>
        <p:spPr>
          <a:xfrm>
            <a:off x="2654039" y="4689124"/>
            <a:ext cx="4437225" cy="5183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b="1" i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QGIS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ArcGIS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 Earth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GeoDa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GRASS GIS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 Power Map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Tableau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A7BDE35-8467-6B47-B156-D5F39C94561E}"/>
              </a:ext>
            </a:extLst>
          </p:cNvPr>
          <p:cNvSpPr/>
          <p:nvPr/>
        </p:nvSpPr>
        <p:spPr>
          <a:xfrm>
            <a:off x="9860842" y="4689124"/>
            <a:ext cx="3760341" cy="3903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b="1" i="1" dirty="0" err="1">
                <a:solidFill>
                  <a:schemeClr val="tx2">
                    <a:lumMod val="50000"/>
                  </a:schemeClr>
                </a:solidFill>
                <a:latin typeface="inherit"/>
              </a:rPr>
              <a:t>GeoHey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Open Sans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 err="1">
                <a:solidFill>
                  <a:schemeClr val="tx2">
                    <a:lumMod val="50000"/>
                  </a:schemeClr>
                </a:solidFill>
                <a:latin typeface="inherit"/>
              </a:rPr>
              <a:t>MapBox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Open Sans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inherit"/>
              </a:rPr>
              <a:t>Carto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Open Sans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inherit"/>
              </a:rPr>
              <a:t>Google Map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Open Sans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inherit"/>
              </a:rPr>
              <a:t>GIS Cloud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Open Sans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inherit"/>
              </a:rPr>
              <a:t>…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Open San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E561CEF-B61A-9A42-9D9D-EFF3CC2B1C71}"/>
              </a:ext>
            </a:extLst>
          </p:cNvPr>
          <p:cNvSpPr/>
          <p:nvPr/>
        </p:nvSpPr>
        <p:spPr>
          <a:xfrm>
            <a:off x="17067646" y="4689124"/>
            <a:ext cx="3760341" cy="6475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b="1" i="1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Echarts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Leaflet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D3.js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Mapbox</a:t>
            </a: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GL JS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Cesiumjs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Polymaps</a:t>
            </a:r>
            <a:endParaRPr lang="en" altLang="zh-CN" sz="2800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Vega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matplotlib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ggplot2</a:t>
            </a:r>
          </a:p>
          <a:p>
            <a:pPr marL="457200" indent="-457200" algn="l" fontAlgn="base">
              <a:lnSpc>
                <a:spcPct val="150000"/>
              </a:lnSpc>
              <a:buFont typeface="Wingdings" pitchFamily="2" charset="2"/>
              <a:buChar char="l"/>
            </a:pPr>
            <a:r>
              <a:rPr lang="en" altLang="zh-CN" sz="2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767797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3183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en-US" altLang="zh-CN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QGIS</a:t>
            </a: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界面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98AABDCB-78E2-A74E-9F43-6BABC3D2AF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91069" y="2259433"/>
            <a:ext cx="17286514" cy="1060599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A592028-F667-954B-846C-51172C577067}"/>
              </a:ext>
            </a:extLst>
          </p:cNvPr>
          <p:cNvSpPr/>
          <p:nvPr/>
        </p:nvSpPr>
        <p:spPr>
          <a:xfrm>
            <a:off x="3191069" y="2481943"/>
            <a:ext cx="17286514" cy="989045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700" b="0" i="0" u="none" strike="noStrike" cap="none" spc="0" normalizeH="0" baseline="0">
              <a:ln>
                <a:noFill/>
              </a:ln>
              <a:solidFill>
                <a:srgbClr val="F6F6F6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017566A-31EB-FD4A-9631-112629DF04DD}"/>
              </a:ext>
            </a:extLst>
          </p:cNvPr>
          <p:cNvSpPr/>
          <p:nvPr/>
        </p:nvSpPr>
        <p:spPr>
          <a:xfrm>
            <a:off x="3617167" y="3470988"/>
            <a:ext cx="2337960" cy="8957388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700" b="0" i="0" u="none" strike="noStrike" cap="none" spc="0" normalizeH="0" baseline="0">
              <a:ln>
                <a:noFill/>
              </a:ln>
              <a:solidFill>
                <a:srgbClr val="F6F6F6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2FFFEF4-CD54-3D4C-9D02-5C058739A0BD}"/>
              </a:ext>
            </a:extLst>
          </p:cNvPr>
          <p:cNvSpPr/>
          <p:nvPr/>
        </p:nvSpPr>
        <p:spPr>
          <a:xfrm>
            <a:off x="3191069" y="12428376"/>
            <a:ext cx="17286514" cy="437054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700" b="0" i="0" u="none" strike="noStrike" cap="none" spc="0" normalizeH="0" baseline="0">
              <a:ln>
                <a:noFill/>
              </a:ln>
              <a:solidFill>
                <a:srgbClr val="F6F6F6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894E974-93B5-2749-8002-FBD193B54D4D}"/>
              </a:ext>
            </a:extLst>
          </p:cNvPr>
          <p:cNvSpPr/>
          <p:nvPr/>
        </p:nvSpPr>
        <p:spPr>
          <a:xfrm>
            <a:off x="16200783" y="3470988"/>
            <a:ext cx="4276800" cy="3148473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700" b="0" i="0" u="none" strike="noStrike" cap="none" spc="0" normalizeH="0" baseline="0">
              <a:ln>
                <a:noFill/>
              </a:ln>
              <a:solidFill>
                <a:srgbClr val="F6F6F6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6E4CE45-DBAF-B446-AAF7-2226E5A397F7}"/>
              </a:ext>
            </a:extLst>
          </p:cNvPr>
          <p:cNvSpPr/>
          <p:nvPr/>
        </p:nvSpPr>
        <p:spPr>
          <a:xfrm>
            <a:off x="16200784" y="6619461"/>
            <a:ext cx="4276800" cy="5808915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700" b="0" i="0" u="none" strike="noStrike" cap="none" spc="0" normalizeH="0" baseline="0">
              <a:ln>
                <a:noFill/>
              </a:ln>
              <a:solidFill>
                <a:srgbClr val="F6F6F6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027C745-93F2-B743-9E9F-E02B18CEC0C1}"/>
              </a:ext>
            </a:extLst>
          </p:cNvPr>
          <p:cNvSpPr txBox="1"/>
          <p:nvPr/>
        </p:nvSpPr>
        <p:spPr>
          <a:xfrm>
            <a:off x="3914113" y="5710947"/>
            <a:ext cx="174406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Open Sans Light"/>
              </a:rPr>
              <a:t>图层列表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9EA4899-3D31-454A-B40E-48317BCE69BD}"/>
              </a:ext>
            </a:extLst>
          </p:cNvPr>
          <p:cNvSpPr txBox="1"/>
          <p:nvPr/>
        </p:nvSpPr>
        <p:spPr>
          <a:xfrm>
            <a:off x="11319966" y="12850862"/>
            <a:ext cx="1333698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Open Sans Light"/>
              </a:rPr>
              <a:t>状态栏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96A9726-5819-6B4E-9883-F15ABA816320}"/>
              </a:ext>
            </a:extLst>
          </p:cNvPr>
          <p:cNvSpPr txBox="1"/>
          <p:nvPr/>
        </p:nvSpPr>
        <p:spPr>
          <a:xfrm>
            <a:off x="20526082" y="9523918"/>
            <a:ext cx="174406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Open Sans Light"/>
              </a:rPr>
              <a:t>配色面版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C757753-03E0-7443-908C-66E583639B26}"/>
              </a:ext>
            </a:extLst>
          </p:cNvPr>
          <p:cNvSpPr txBox="1"/>
          <p:nvPr/>
        </p:nvSpPr>
        <p:spPr>
          <a:xfrm>
            <a:off x="20526082" y="4747706"/>
            <a:ext cx="2564805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Open Sans Light"/>
              </a:rPr>
              <a:t>文件浏览面板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CCCE033D-DE27-CD43-A673-1D91CF8D8E18}"/>
              </a:ext>
            </a:extLst>
          </p:cNvPr>
          <p:cNvSpPr txBox="1"/>
          <p:nvPr/>
        </p:nvSpPr>
        <p:spPr>
          <a:xfrm>
            <a:off x="16200783" y="2678948"/>
            <a:ext cx="2154436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2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Open Sans Light"/>
              </a:rPr>
              <a:t>常用工具栏</a:t>
            </a:r>
          </a:p>
        </p:txBody>
      </p:sp>
    </p:spTree>
    <p:extLst>
      <p:ext uri="{BB962C8B-B14F-4D97-AF65-F5344CB8AC3E}">
        <p14:creationId xmlns:p14="http://schemas.microsoft.com/office/powerpoint/2010/main" val="394972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318314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案例一</a:t>
            </a: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：美国大选地图（维基百科）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pic>
        <p:nvPicPr>
          <p:cNvPr id="3" name="图形 2">
            <a:extLst>
              <a:ext uri="{FF2B5EF4-FFF2-40B4-BE49-F238E27FC236}">
                <a16:creationId xmlns:a16="http://schemas.microsoft.com/office/drawing/2014/main" id="{4A71C195-9278-5941-8FDF-D9639DBC7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06821" y="2657670"/>
            <a:ext cx="16770358" cy="973338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84C7A2F-CF34-9141-A9D3-3DAD3A03ACC1}"/>
              </a:ext>
            </a:extLst>
          </p:cNvPr>
          <p:cNvSpPr txBox="1"/>
          <p:nvPr/>
        </p:nvSpPr>
        <p:spPr>
          <a:xfrm>
            <a:off x="16253926" y="13016250"/>
            <a:ext cx="7729680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" altLang="zh-CN" dirty="0">
                <a:hlinkClick r:id="rId5"/>
              </a:rPr>
              <a:t>https://</a:t>
            </a:r>
            <a:r>
              <a:rPr lang="en" altLang="zh-CN" dirty="0" err="1">
                <a:hlinkClick r:id="rId5"/>
              </a:rPr>
              <a:t>en.wikipedia.org</a:t>
            </a:r>
            <a:r>
              <a:rPr lang="en" altLang="zh-CN" dirty="0">
                <a:hlinkClick r:id="rId5"/>
              </a:rPr>
              <a:t>/wiki/2016_United_States_presidential_election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687189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9122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318314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案例</a:t>
            </a: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二：</a:t>
            </a:r>
            <a:r>
              <a:rPr lang="en" altLang="zh-CN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Migrants’ Files</a:t>
            </a: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DJA</a:t>
            </a: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）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59C129B8-11B2-B64B-B3C9-ED62606CF50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0829" y="2469871"/>
            <a:ext cx="21939644" cy="1049903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2FC32CC-7B33-C24B-8157-9E8ABB505BE8}"/>
              </a:ext>
            </a:extLst>
          </p:cNvPr>
          <p:cNvSpPr/>
          <p:nvPr/>
        </p:nvSpPr>
        <p:spPr>
          <a:xfrm>
            <a:off x="20361328" y="13189130"/>
            <a:ext cx="38154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hlinkClick r:id="rId4"/>
              </a:rPr>
              <a:t>http://www.themigrantsfiles.com/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332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>
            <a:spLocks noGrp="1"/>
          </p:cNvSpPr>
          <p:nvPr>
            <p:ph type="title"/>
          </p:nvPr>
        </p:nvSpPr>
        <p:spPr>
          <a:xfrm>
            <a:off x="2496836" y="612504"/>
            <a:ext cx="8655614" cy="1214785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rgbClr val="7D87A4"/>
                </a:solidFill>
              </a:rPr>
              <a:t>地理数据类型</a:t>
            </a:r>
            <a:endParaRPr sz="4800" dirty="0">
              <a:solidFill>
                <a:srgbClr val="7D87A4"/>
              </a:solidFill>
            </a:endParaRPr>
          </a:p>
        </p:txBody>
      </p:sp>
      <p:sp>
        <p:nvSpPr>
          <p:cNvPr id="464" name="Shape 464"/>
          <p:cNvSpPr/>
          <p:nvPr/>
        </p:nvSpPr>
        <p:spPr>
          <a:xfrm>
            <a:off x="1105080" y="905715"/>
            <a:ext cx="7810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</a:t>
            </a:r>
          </a:p>
        </p:txBody>
      </p:sp>
      <p:grpSp>
        <p:nvGrpSpPr>
          <p:cNvPr id="476" name="Group 476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466" name="Shape 466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50D5583-5F7E-9949-A564-DFD91C734CF9}"/>
              </a:ext>
            </a:extLst>
          </p:cNvPr>
          <p:cNvGrpSpPr/>
          <p:nvPr/>
        </p:nvGrpSpPr>
        <p:grpSpPr>
          <a:xfrm>
            <a:off x="2675305" y="2444170"/>
            <a:ext cx="20264786" cy="3525530"/>
            <a:chOff x="2675305" y="2444170"/>
            <a:chExt cx="20264786" cy="3525530"/>
          </a:xfrm>
        </p:grpSpPr>
        <p:sp>
          <p:nvSpPr>
            <p:cNvPr id="28" name="Shape 478">
              <a:extLst>
                <a:ext uri="{FF2B5EF4-FFF2-40B4-BE49-F238E27FC236}">
                  <a16:creationId xmlns:a16="http://schemas.microsoft.com/office/drawing/2014/main" id="{B3D76606-3411-6845-8CBD-71F713CFC4DE}"/>
                </a:ext>
              </a:extLst>
            </p:cNvPr>
            <p:cNvSpPr/>
            <p:nvPr/>
          </p:nvSpPr>
          <p:spPr>
            <a:xfrm>
              <a:off x="2675305" y="3832186"/>
              <a:ext cx="3760341" cy="881583"/>
            </a:xfrm>
            <a:prstGeom prst="rect">
              <a:avLst/>
            </a:prstGeom>
            <a:solidFill>
              <a:srgbClr val="68718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zh-CN" altLang="en-US" dirty="0"/>
                <a:t>文本数据</a:t>
              </a:r>
              <a:endParaRPr dirty="0"/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0ED62B6-1322-494B-8FEE-7FAC37185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17467" y="2444170"/>
              <a:ext cx="14422624" cy="352553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37065113-B346-3647-9991-7041C1984466}"/>
              </a:ext>
            </a:extLst>
          </p:cNvPr>
          <p:cNvGrpSpPr/>
          <p:nvPr/>
        </p:nvGrpSpPr>
        <p:grpSpPr>
          <a:xfrm>
            <a:off x="2675305" y="9770811"/>
            <a:ext cx="19033390" cy="3129628"/>
            <a:chOff x="2675305" y="9770811"/>
            <a:chExt cx="19033390" cy="3129628"/>
          </a:xfrm>
        </p:grpSpPr>
        <p:sp>
          <p:nvSpPr>
            <p:cNvPr id="31" name="Shape 478">
              <a:extLst>
                <a:ext uri="{FF2B5EF4-FFF2-40B4-BE49-F238E27FC236}">
                  <a16:creationId xmlns:a16="http://schemas.microsoft.com/office/drawing/2014/main" id="{8568AF4F-9FB9-A544-8E40-D0754A2DFBE9}"/>
                </a:ext>
              </a:extLst>
            </p:cNvPr>
            <p:cNvSpPr/>
            <p:nvPr/>
          </p:nvSpPr>
          <p:spPr>
            <a:xfrm>
              <a:off x="2675305" y="11017720"/>
              <a:ext cx="3760341" cy="881583"/>
            </a:xfrm>
            <a:prstGeom prst="rect">
              <a:avLst/>
            </a:prstGeom>
            <a:solidFill>
              <a:srgbClr val="68718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zh-CN" altLang="en-US" dirty="0"/>
                <a:t>影像数据</a:t>
              </a:r>
              <a:endParaRPr dirty="0"/>
            </a:p>
          </p:txBody>
        </p:sp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3635E943-5DBE-274E-8615-715BDAE60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118828" y="9770811"/>
              <a:ext cx="3589867" cy="3129628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16AFAF0-6AE4-EF40-B6C0-2DD5F7473D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17467" y="9944301"/>
              <a:ext cx="8617580" cy="2816064"/>
            </a:xfrm>
            <a:prstGeom prst="rect">
              <a:avLst/>
            </a:prstGeom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A5DF107-BB28-3E42-A658-A9D4E188B198}"/>
              </a:ext>
            </a:extLst>
          </p:cNvPr>
          <p:cNvGrpSpPr/>
          <p:nvPr/>
        </p:nvGrpSpPr>
        <p:grpSpPr>
          <a:xfrm>
            <a:off x="2675305" y="6331401"/>
            <a:ext cx="19033389" cy="3190029"/>
            <a:chOff x="2675305" y="6331401"/>
            <a:chExt cx="19033389" cy="3190029"/>
          </a:xfrm>
        </p:grpSpPr>
        <p:sp>
          <p:nvSpPr>
            <p:cNvPr id="30" name="Shape 478">
              <a:extLst>
                <a:ext uri="{FF2B5EF4-FFF2-40B4-BE49-F238E27FC236}">
                  <a16:creationId xmlns:a16="http://schemas.microsoft.com/office/drawing/2014/main" id="{7D4229EA-9E0A-0B44-8AFC-6D17BB1C7F1A}"/>
                </a:ext>
              </a:extLst>
            </p:cNvPr>
            <p:cNvSpPr/>
            <p:nvPr/>
          </p:nvSpPr>
          <p:spPr>
            <a:xfrm>
              <a:off x="2675305" y="7516415"/>
              <a:ext cx="3760341" cy="881583"/>
            </a:xfrm>
            <a:prstGeom prst="rect">
              <a:avLst/>
            </a:prstGeom>
            <a:solidFill>
              <a:srgbClr val="68718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zh-CN" altLang="en-US" dirty="0"/>
                <a:t>矢量数据</a:t>
              </a:r>
              <a:endParaRPr dirty="0"/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27839F86-A4C8-BB42-92FC-DB186837C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013831" y="6483683"/>
              <a:ext cx="3694863" cy="2863518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DFA95922-9468-7B45-8CFF-6E3A98F36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79433" y="6331401"/>
              <a:ext cx="8655613" cy="3190029"/>
            </a:xfrm>
            <a:prstGeom prst="rect">
              <a:avLst/>
            </a:prstGeom>
          </p:spPr>
        </p:pic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C040BC8B-5A4D-4B43-AA10-EAA5A44864BF}"/>
              </a:ext>
            </a:extLst>
          </p:cNvPr>
          <p:cNvSpPr/>
          <p:nvPr/>
        </p:nvSpPr>
        <p:spPr>
          <a:xfrm>
            <a:off x="22280295" y="13101276"/>
            <a:ext cx="13195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71E9F4"/>
                </a:solidFill>
                <a:latin typeface="Open Sans"/>
                <a:hlinkClick r:id="rId8"/>
              </a:rPr>
              <a:t>GeoJson.io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394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shanghai_texture.jpg" descr="shanghai_textur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"/>
            <a:ext cx="24384002" cy="13716002"/>
          </a:xfrm>
          <a:prstGeom prst="rect">
            <a:avLst/>
          </a:prstGeom>
          <a:ln w="12700">
            <a:miter lim="400000"/>
            <a:headEnd/>
            <a:tailE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26" name="矩形 25"/>
          <p:cNvSpPr/>
          <p:nvPr/>
        </p:nvSpPr>
        <p:spPr>
          <a:xfrm>
            <a:off x="-2" y="-1"/>
            <a:ext cx="24384002" cy="13716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000" dirty="0"/>
          </a:p>
        </p:txBody>
      </p:sp>
      <p:sp>
        <p:nvSpPr>
          <p:cNvPr id="20" name="矩形 19"/>
          <p:cNvSpPr/>
          <p:nvPr/>
        </p:nvSpPr>
        <p:spPr>
          <a:xfrm>
            <a:off x="8282129" y="6073170"/>
            <a:ext cx="781974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Thanks</a:t>
            </a:r>
            <a:endParaRPr lang="zh-CN" altLang="en-US" sz="9600" dirty="0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15200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>
            <a:spLocks noGrp="1"/>
          </p:cNvSpPr>
          <p:nvPr>
            <p:ph type="title"/>
          </p:nvPr>
        </p:nvSpPr>
        <p:spPr>
          <a:xfrm>
            <a:off x="2496836" y="612504"/>
            <a:ext cx="8655614" cy="1214785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rgbClr val="7D87A4"/>
                </a:solidFill>
              </a:rPr>
              <a:t>地理数据格式</a:t>
            </a:r>
            <a:endParaRPr sz="4800" dirty="0">
              <a:solidFill>
                <a:srgbClr val="7D87A4"/>
              </a:solidFill>
            </a:endParaRPr>
          </a:p>
        </p:txBody>
      </p:sp>
      <p:sp>
        <p:nvSpPr>
          <p:cNvPr id="464" name="Shape 464"/>
          <p:cNvSpPr/>
          <p:nvPr/>
        </p:nvSpPr>
        <p:spPr>
          <a:xfrm>
            <a:off x="1105080" y="905715"/>
            <a:ext cx="7810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</a:t>
            </a:r>
          </a:p>
        </p:txBody>
      </p:sp>
      <p:grpSp>
        <p:nvGrpSpPr>
          <p:cNvPr id="476" name="Group 476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466" name="Shape 466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4E2B04BE-555B-8045-83E7-F72E75C2B7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976538"/>
              </p:ext>
            </p:extLst>
          </p:nvPr>
        </p:nvGraphicFramePr>
        <p:xfrm>
          <a:off x="3523202" y="3423131"/>
          <a:ext cx="16108405" cy="74190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06473">
                  <a:extLst>
                    <a:ext uri="{9D8B030D-6E8A-4147-A177-3AD203B41FA5}">
                      <a16:colId xmlns:a16="http://schemas.microsoft.com/office/drawing/2014/main" val="417465437"/>
                    </a:ext>
                  </a:extLst>
                </a:gridCol>
                <a:gridCol w="4706473">
                  <a:extLst>
                    <a:ext uri="{9D8B030D-6E8A-4147-A177-3AD203B41FA5}">
                      <a16:colId xmlns:a16="http://schemas.microsoft.com/office/drawing/2014/main" val="3673535222"/>
                    </a:ext>
                  </a:extLst>
                </a:gridCol>
                <a:gridCol w="6695459">
                  <a:extLst>
                    <a:ext uri="{9D8B030D-6E8A-4147-A177-3AD203B41FA5}">
                      <a16:colId xmlns:a16="http://schemas.microsoft.com/office/drawing/2014/main" val="1318814100"/>
                    </a:ext>
                  </a:extLst>
                </a:gridCol>
              </a:tblGrid>
              <a:tr h="74190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格式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所属类型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说明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048719"/>
                  </a:ext>
                </a:extLst>
              </a:tr>
              <a:tr h="133542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GeoJSON (.json)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矢量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>
                          <a:sym typeface="Helvetica Light"/>
                        </a:rPr>
                        <a:t> 开放地理矢量数据格式（</a:t>
                      </a:r>
                      <a:r>
                        <a:rPr lang="en" altLang="zh-CN" sz="2400" dirty="0">
                          <a:sym typeface="Helvetica Light"/>
                        </a:rPr>
                        <a:t>wiki）</a:t>
                      </a:r>
                      <a:endParaRPr lang="en" altLang="zh-CN" sz="24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  <a:sym typeface="Helvetica Light"/>
                      </a:endParaRPr>
                    </a:p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7043826"/>
                  </a:ext>
                </a:extLst>
              </a:tr>
              <a:tr h="1335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S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hapefile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(.</a:t>
                      </a:r>
                      <a:r>
                        <a:rPr lang="en-US" altLang="zh-CN" dirty="0" err="1">
                          <a:solidFill>
                            <a:srgbClr val="FF0000"/>
                          </a:solidFill>
                        </a:rPr>
                        <a:t>shp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.</a:t>
                      </a:r>
                      <a:r>
                        <a:rPr lang="en-US" altLang="zh-CN" dirty="0" err="1">
                          <a:solidFill>
                            <a:srgbClr val="FF0000"/>
                          </a:solidFill>
                        </a:rPr>
                        <a:t>dbf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.</a:t>
                      </a:r>
                      <a:r>
                        <a:rPr lang="en-US" altLang="zh-CN" dirty="0" err="1">
                          <a:solidFill>
                            <a:srgbClr val="FF0000"/>
                          </a:solidFill>
                        </a:rPr>
                        <a:t>prj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矢量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CN" sz="2400" dirty="0">
                          <a:sym typeface="Helvetica Light"/>
                        </a:rPr>
                        <a:t>ESRI</a:t>
                      </a:r>
                      <a:r>
                        <a:rPr lang="zh-CN" altLang="en-US" sz="2400" dirty="0">
                          <a:sym typeface="Helvetica Light"/>
                        </a:rPr>
                        <a:t>开发的一种空间矢量数据开放格式（</a:t>
                      </a:r>
                      <a:r>
                        <a:rPr lang="en" altLang="zh-CN" sz="2400" dirty="0">
                          <a:sym typeface="Helvetica Light"/>
                        </a:rPr>
                        <a:t>wiki）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9887288"/>
                  </a:ext>
                </a:extLst>
              </a:tr>
              <a:tr h="1335427"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dirty="0">
                          <a:sym typeface="Helvetica Light"/>
                        </a:rPr>
                        <a:t>KML (.</a:t>
                      </a:r>
                      <a:r>
                        <a:rPr lang="en" altLang="zh-CN" sz="2400" dirty="0" err="1">
                          <a:sym typeface="Helvetica Light"/>
                        </a:rPr>
                        <a:t>kml</a:t>
                      </a:r>
                      <a:r>
                        <a:rPr lang="en" altLang="zh-CN" sz="2400" dirty="0">
                          <a:sym typeface="Helvetica Light"/>
                        </a:rPr>
                        <a:t>/.</a:t>
                      </a:r>
                      <a:r>
                        <a:rPr lang="en" altLang="zh-CN" sz="2400" dirty="0" err="1">
                          <a:sym typeface="Helvetica Light"/>
                        </a:rPr>
                        <a:t>kmz</a:t>
                      </a:r>
                      <a:r>
                        <a:rPr lang="en" altLang="zh-CN" sz="2400" dirty="0">
                          <a:sym typeface="Helvetica Light"/>
                        </a:rPr>
                        <a:t>)</a:t>
                      </a:r>
                      <a:endParaRPr lang="en" altLang="zh-CN" sz="24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  <a:sym typeface="Helvetica Light"/>
                      </a:endParaRPr>
                    </a:p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" sz="24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  <a:sym typeface="Helvetica Light"/>
                        </a:rPr>
                        <a:t>矢量</a:t>
                      </a:r>
                      <a:endParaRPr lang="en" altLang="zh-CN" sz="24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  <a:sym typeface="Helvetica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dirty="0">
                          <a:sym typeface="Helvetica Light"/>
                        </a:rPr>
                        <a:t>Google Earth</a:t>
                      </a:r>
                      <a:r>
                        <a:rPr lang="zh-CN" altLang="en-US" sz="2400" dirty="0">
                          <a:sym typeface="Helvetica Light"/>
                        </a:rPr>
                        <a:t>文件格式（</a:t>
                      </a:r>
                      <a:r>
                        <a:rPr lang="en" altLang="zh-CN" sz="2400" dirty="0">
                          <a:sym typeface="Helvetica Light"/>
                        </a:rPr>
                        <a:t>wiki）</a:t>
                      </a:r>
                      <a:endParaRPr lang="en" altLang="zh-CN" sz="24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  <a:sym typeface="Helvetica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0306902"/>
                  </a:ext>
                </a:extLst>
              </a:tr>
              <a:tr h="1335427"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dirty="0">
                          <a:sym typeface="Helvetica Light"/>
                        </a:rPr>
                        <a:t>GPX (.</a:t>
                      </a:r>
                      <a:r>
                        <a:rPr lang="en" altLang="zh-CN" sz="2400" dirty="0" err="1">
                          <a:sym typeface="Helvetica Light"/>
                        </a:rPr>
                        <a:t>gpx</a:t>
                      </a:r>
                      <a:r>
                        <a:rPr lang="en" altLang="zh-CN" sz="2400" dirty="0">
                          <a:sym typeface="Helvetica Light"/>
                        </a:rPr>
                        <a:t>)</a:t>
                      </a:r>
                      <a:endParaRPr lang="en" altLang="zh-CN" sz="24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  <a:sym typeface="Helvetica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矢量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dirty="0">
                          <a:sym typeface="Helvetica Light"/>
                        </a:rPr>
                        <a:t>GPS</a:t>
                      </a:r>
                      <a:r>
                        <a:rPr lang="zh-CN" altLang="en-US" sz="2400" dirty="0">
                          <a:sym typeface="Helvetica Light"/>
                        </a:rPr>
                        <a:t>交换格式（</a:t>
                      </a:r>
                      <a:r>
                        <a:rPr lang="en" altLang="zh-CN" sz="2400" dirty="0">
                          <a:sym typeface="Helvetica Light"/>
                        </a:rPr>
                        <a:t>wiki）</a:t>
                      </a:r>
                      <a:endParaRPr lang="en" altLang="zh-CN" sz="24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  <a:sym typeface="Helvetica Light"/>
                      </a:endParaRPr>
                    </a:p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1083104"/>
                  </a:ext>
                </a:extLst>
              </a:tr>
              <a:tr h="1335427">
                <a:tc>
                  <a:txBody>
                    <a:bodyPr/>
                    <a:lstStyle/>
                    <a:p>
                      <a:pPr marL="0" marR="0" lvl="0" indent="0" algn="ctr" defTabSz="825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2400" dirty="0" err="1">
                          <a:solidFill>
                            <a:srgbClr val="FF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  <a:sym typeface="Helvetica Light"/>
                        </a:rPr>
                        <a:t>GeoTIFF</a:t>
                      </a:r>
                      <a:r>
                        <a:rPr lang="en-US" altLang="zh-CN" sz="2400" dirty="0">
                          <a:solidFill>
                            <a:srgbClr val="FF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  <a:sym typeface="Helvetica Light"/>
                        </a:rPr>
                        <a:t>(.tiff)</a:t>
                      </a:r>
                      <a:endParaRPr lang="en" altLang="zh-CN" sz="2400" dirty="0">
                        <a:solidFill>
                          <a:srgbClr val="FF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  <a:sym typeface="Helvetica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影像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最常见的影像数据格式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8307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9183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>
            <a:spLocks noGrp="1"/>
          </p:cNvSpPr>
          <p:nvPr>
            <p:ph type="title"/>
          </p:nvPr>
        </p:nvSpPr>
        <p:spPr>
          <a:xfrm>
            <a:off x="2496836" y="612504"/>
            <a:ext cx="8655614" cy="1214785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rgbClr val="7D87A4"/>
                </a:solidFill>
              </a:rPr>
              <a:t>地理数据</a:t>
            </a:r>
            <a:endParaRPr sz="4800" dirty="0">
              <a:solidFill>
                <a:srgbClr val="7D87A4"/>
              </a:solidFill>
            </a:endParaRPr>
          </a:p>
        </p:txBody>
      </p:sp>
      <p:sp>
        <p:nvSpPr>
          <p:cNvPr id="464" name="Shape 464"/>
          <p:cNvSpPr/>
          <p:nvPr/>
        </p:nvSpPr>
        <p:spPr>
          <a:xfrm>
            <a:off x="1105080" y="905715"/>
            <a:ext cx="7810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</a:t>
            </a:r>
          </a:p>
        </p:txBody>
      </p:sp>
      <p:grpSp>
        <p:nvGrpSpPr>
          <p:cNvPr id="476" name="Group 476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466" name="Shape 466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F4683592-1196-3441-BBA1-69FA7D3FB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673" y="2489848"/>
            <a:ext cx="16035176" cy="10359568"/>
          </a:xfrm>
          <a:prstGeom prst="rect">
            <a:avLst/>
          </a:prstGeom>
        </p:spPr>
      </p:pic>
      <p:cxnSp>
        <p:nvCxnSpPr>
          <p:cNvPr id="18" name="曲线连接符 17">
            <a:extLst>
              <a:ext uri="{FF2B5EF4-FFF2-40B4-BE49-F238E27FC236}">
                <a16:creationId xmlns:a16="http://schemas.microsoft.com/office/drawing/2014/main" id="{D04255EF-D347-E040-8346-204155B92A69}"/>
              </a:ext>
            </a:extLst>
          </p:cNvPr>
          <p:cNvCxnSpPr>
            <a:cxnSpLocks/>
          </p:cNvCxnSpPr>
          <p:nvPr/>
        </p:nvCxnSpPr>
        <p:spPr>
          <a:xfrm rot="5400000">
            <a:off x="3610949" y="7380518"/>
            <a:ext cx="5206481" cy="2575247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Shape 1755"/>
          <p:cNvSpPr/>
          <p:nvPr/>
        </p:nvSpPr>
        <p:spPr>
          <a:xfrm>
            <a:off x="-113143" y="6858000"/>
            <a:ext cx="24610286" cy="0"/>
          </a:xfrm>
          <a:prstGeom prst="line">
            <a:avLst/>
          </a:prstGeom>
          <a:ln w="25400">
            <a:solidFill>
              <a:srgbClr val="F6F6F6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grpSp>
        <p:nvGrpSpPr>
          <p:cNvPr id="1758" name="Group 1758"/>
          <p:cNvGrpSpPr>
            <a:grpSpLocks noChangeAspect="1"/>
          </p:cNvGrpSpPr>
          <p:nvPr/>
        </p:nvGrpSpPr>
        <p:grpSpPr>
          <a:xfrm>
            <a:off x="1529518" y="6264000"/>
            <a:ext cx="1260000" cy="1260000"/>
            <a:chOff x="0" y="0"/>
            <a:chExt cx="869776" cy="869776"/>
          </a:xfrm>
        </p:grpSpPr>
        <p:sp>
          <p:nvSpPr>
            <p:cNvPr id="1756" name="Shape 1756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272984" y="168149"/>
              <a:ext cx="323806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2800" dirty="0"/>
                <a:t>D</a:t>
              </a:r>
              <a:endParaRPr sz="28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4" name="Group 1764"/>
          <p:cNvGrpSpPr>
            <a:grpSpLocks noChangeAspect="1"/>
          </p:cNvGrpSpPr>
          <p:nvPr/>
        </p:nvGrpSpPr>
        <p:grpSpPr>
          <a:xfrm>
            <a:off x="7101301" y="6223690"/>
            <a:ext cx="1260000" cy="1260000"/>
            <a:chOff x="0" y="0"/>
            <a:chExt cx="869776" cy="869776"/>
          </a:xfrm>
        </p:grpSpPr>
        <p:sp>
          <p:nvSpPr>
            <p:cNvPr id="1762" name="Shape 176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CBD2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dirty="0"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274588" y="152760"/>
              <a:ext cx="320600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V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67" name="Group 1767"/>
          <p:cNvGrpSpPr/>
          <p:nvPr/>
        </p:nvGrpSpPr>
        <p:grpSpPr>
          <a:xfrm>
            <a:off x="3104799" y="7616199"/>
            <a:ext cx="4979152" cy="938173"/>
            <a:chOff x="0" y="-198376"/>
            <a:chExt cx="4979151" cy="938172"/>
          </a:xfrm>
        </p:grpSpPr>
        <p:sp>
          <p:nvSpPr>
            <p:cNvPr id="1765" name="Shape 1765"/>
            <p:cNvSpPr/>
            <p:nvPr/>
          </p:nvSpPr>
          <p:spPr>
            <a:xfrm>
              <a:off x="553123" y="-198376"/>
              <a:ext cx="4411463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地理数据可视化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66" name="Shape 176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74" name="Group 1774"/>
          <p:cNvGrpSpPr>
            <a:grpSpLocks noChangeAspect="1"/>
          </p:cNvGrpSpPr>
          <p:nvPr/>
        </p:nvGrpSpPr>
        <p:grpSpPr>
          <a:xfrm>
            <a:off x="15987569" y="6229089"/>
            <a:ext cx="1260000" cy="1260000"/>
            <a:chOff x="0" y="0"/>
            <a:chExt cx="869776" cy="869776"/>
          </a:xfrm>
        </p:grpSpPr>
        <p:sp>
          <p:nvSpPr>
            <p:cNvPr id="1772" name="Shape 1772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dirty="0">
                  <a:solidFill>
                    <a:schemeClr val="tx2">
                      <a:lumMod val="10000"/>
                    </a:schemeClr>
                  </a:solidFill>
                </a:rPr>
                <a:t>A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1773" name="Shape 1773"/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77" name="Group 1777"/>
          <p:cNvGrpSpPr/>
          <p:nvPr/>
        </p:nvGrpSpPr>
        <p:grpSpPr>
          <a:xfrm>
            <a:off x="15987569" y="7614002"/>
            <a:ext cx="4979154" cy="938173"/>
            <a:chOff x="0" y="-198377"/>
            <a:chExt cx="4979151" cy="938173"/>
          </a:xfrm>
        </p:grpSpPr>
        <p:sp>
          <p:nvSpPr>
            <p:cNvPr id="1775" name="Shape 1775"/>
            <p:cNvSpPr/>
            <p:nvPr/>
          </p:nvSpPr>
          <p:spPr>
            <a:xfrm>
              <a:off x="5824" y="-198377"/>
              <a:ext cx="3795909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地图注意事项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1776" name="Shape 1776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  <p:grpSp>
        <p:nvGrpSpPr>
          <p:cNvPr id="1780" name="Group 1780"/>
          <p:cNvGrpSpPr>
            <a:grpSpLocks noChangeAspect="1"/>
          </p:cNvGrpSpPr>
          <p:nvPr/>
        </p:nvGrpSpPr>
        <p:grpSpPr>
          <a:xfrm>
            <a:off x="21408513" y="6168691"/>
            <a:ext cx="1260000" cy="1260000"/>
            <a:chOff x="0" y="0"/>
            <a:chExt cx="869776" cy="869776"/>
          </a:xfrm>
        </p:grpSpPr>
        <p:sp>
          <p:nvSpPr>
            <p:cNvPr id="1778" name="Shape 1778"/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 sz="2800" dirty="0">
                <a:latin typeface="+mj-lt"/>
              </a:endParaRPr>
            </a:p>
          </p:txBody>
        </p:sp>
        <p:sp>
          <p:nvSpPr>
            <p:cNvPr id="1779" name="Shape 1779"/>
            <p:cNvSpPr/>
            <p:nvPr/>
          </p:nvSpPr>
          <p:spPr>
            <a:xfrm>
              <a:off x="335503" y="152760"/>
              <a:ext cx="198772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3000" dirty="0">
                  <a:solidFill>
                    <a:srgbClr val="7E5886"/>
                  </a:solidFill>
                </a:rPr>
                <a:t>I</a:t>
              </a: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1783" name="Group 1783"/>
          <p:cNvGrpSpPr/>
          <p:nvPr/>
        </p:nvGrpSpPr>
        <p:grpSpPr>
          <a:xfrm>
            <a:off x="18918936" y="4581988"/>
            <a:ext cx="4979153" cy="938174"/>
            <a:chOff x="0" y="-198377"/>
            <a:chExt cx="4979151" cy="938173"/>
          </a:xfrm>
        </p:grpSpPr>
        <p:sp>
          <p:nvSpPr>
            <p:cNvPr id="1781" name="Shape 1781"/>
            <p:cNvSpPr/>
            <p:nvPr/>
          </p:nvSpPr>
          <p:spPr>
            <a:xfrm>
              <a:off x="2399782" y="-198377"/>
              <a:ext cx="2564804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F6F6F6"/>
                  </a:solidFill>
                </a:rPr>
                <a:t>案例实践</a:t>
              </a:r>
              <a:endParaRPr sz="4800" dirty="0">
                <a:solidFill>
                  <a:srgbClr val="F6F6F6"/>
                </a:solidFill>
              </a:endParaRPr>
            </a:p>
          </p:txBody>
        </p:sp>
        <p:sp>
          <p:nvSpPr>
            <p:cNvPr id="1782" name="Shape 1782"/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r"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lang="en" sz="1700" dirty="0">
                <a:solidFill>
                  <a:srgbClr val="F6F6F6"/>
                </a:solidFill>
              </a:endParaRPr>
            </a:p>
          </p:txBody>
        </p:sp>
      </p:grpSp>
      <p:sp>
        <p:nvSpPr>
          <p:cNvPr id="41" name="Shape 1759">
            <a:extLst>
              <a:ext uri="{FF2B5EF4-FFF2-40B4-BE49-F238E27FC236}">
                <a16:creationId xmlns:a16="http://schemas.microsoft.com/office/drawing/2014/main" id="{A04EF496-A376-C64B-B5BC-71434E7EEF09}"/>
              </a:ext>
            </a:extLst>
          </p:cNvPr>
          <p:cNvSpPr/>
          <p:nvPr/>
        </p:nvSpPr>
        <p:spPr>
          <a:xfrm>
            <a:off x="1741892" y="4539060"/>
            <a:ext cx="2564805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>
              <a:defRPr>
                <a:solidFill>
                  <a:srgbClr val="F6F6F6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rgbClr val="F6F6F6"/>
                </a:solidFill>
              </a:rPr>
              <a:t>地理数据</a:t>
            </a:r>
            <a:endParaRPr sz="4800" dirty="0">
              <a:solidFill>
                <a:srgbClr val="F6F6F6"/>
              </a:solidFill>
            </a:endParaRPr>
          </a:p>
        </p:txBody>
      </p:sp>
      <p:grpSp>
        <p:nvGrpSpPr>
          <p:cNvPr id="26" name="Group 1774">
            <a:extLst>
              <a:ext uri="{FF2B5EF4-FFF2-40B4-BE49-F238E27FC236}">
                <a16:creationId xmlns:a16="http://schemas.microsoft.com/office/drawing/2014/main" id="{7FB3CB81-35D2-D146-9C1B-65432F7E0024}"/>
              </a:ext>
            </a:extLst>
          </p:cNvPr>
          <p:cNvGrpSpPr>
            <a:grpSpLocks noChangeAspect="1"/>
          </p:cNvGrpSpPr>
          <p:nvPr/>
        </p:nvGrpSpPr>
        <p:grpSpPr>
          <a:xfrm>
            <a:off x="11698615" y="6229089"/>
            <a:ext cx="1260000" cy="1260000"/>
            <a:chOff x="0" y="0"/>
            <a:chExt cx="869776" cy="869776"/>
          </a:xfrm>
        </p:grpSpPr>
        <p:sp>
          <p:nvSpPr>
            <p:cNvPr id="27" name="Shape 1772">
              <a:extLst>
                <a:ext uri="{FF2B5EF4-FFF2-40B4-BE49-F238E27FC236}">
                  <a16:creationId xmlns:a16="http://schemas.microsoft.com/office/drawing/2014/main" id="{DE8E2FC5-9792-0544-88C9-3026A78FCCA2}"/>
                </a:ext>
              </a:extLst>
            </p:cNvPr>
            <p:cNvSpPr/>
            <p:nvPr/>
          </p:nvSpPr>
          <p:spPr>
            <a:xfrm>
              <a:off x="0" y="0"/>
              <a:ext cx="869776" cy="86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6F6F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r>
                <a:rPr lang="en-US" altLang="zh-CN" dirty="0">
                  <a:solidFill>
                    <a:schemeClr val="tx2">
                      <a:lumMod val="10000"/>
                    </a:schemeClr>
                  </a:solidFill>
                </a:rPr>
                <a:t>P</a:t>
              </a:r>
              <a:endParaRPr dirty="0">
                <a:solidFill>
                  <a:schemeClr val="tx2">
                    <a:lumMod val="10000"/>
                  </a:schemeClr>
                </a:solidFill>
              </a:endParaRPr>
            </a:p>
          </p:txBody>
        </p:sp>
        <p:sp>
          <p:nvSpPr>
            <p:cNvPr id="28" name="Shape 1773">
              <a:extLst>
                <a:ext uri="{FF2B5EF4-FFF2-40B4-BE49-F238E27FC236}">
                  <a16:creationId xmlns:a16="http://schemas.microsoft.com/office/drawing/2014/main" id="{3611AA74-BD1B-E941-BD89-88ADDC7BE3A0}"/>
                </a:ext>
              </a:extLst>
            </p:cNvPr>
            <p:cNvSpPr/>
            <p:nvPr/>
          </p:nvSpPr>
          <p:spPr>
            <a:xfrm>
              <a:off x="383559" y="152760"/>
              <a:ext cx="102657" cy="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000">
                  <a:solidFill>
                    <a:srgbClr val="7E5886"/>
                  </a:solidFill>
                  <a:latin typeface="+mj-lt"/>
                  <a:ea typeface="+mj-ea"/>
                  <a:cs typeface="+mj-cs"/>
                  <a:sym typeface="et-lin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3000" dirty="0">
                <a:solidFill>
                  <a:srgbClr val="7E5886"/>
                </a:solidFill>
              </a:endParaRPr>
            </a:p>
          </p:txBody>
        </p:sp>
      </p:grpSp>
      <p:grpSp>
        <p:nvGrpSpPr>
          <p:cNvPr id="29" name="Group 1777">
            <a:extLst>
              <a:ext uri="{FF2B5EF4-FFF2-40B4-BE49-F238E27FC236}">
                <a16:creationId xmlns:a16="http://schemas.microsoft.com/office/drawing/2014/main" id="{AB9A435B-2624-7C4E-B452-E74A05868F74}"/>
              </a:ext>
            </a:extLst>
          </p:cNvPr>
          <p:cNvGrpSpPr/>
          <p:nvPr/>
        </p:nvGrpSpPr>
        <p:grpSpPr>
          <a:xfrm>
            <a:off x="11805745" y="4539060"/>
            <a:ext cx="4979154" cy="938173"/>
            <a:chOff x="0" y="-198377"/>
            <a:chExt cx="4979151" cy="938173"/>
          </a:xfrm>
        </p:grpSpPr>
        <p:sp>
          <p:nvSpPr>
            <p:cNvPr id="30" name="Shape 1775">
              <a:extLst>
                <a:ext uri="{FF2B5EF4-FFF2-40B4-BE49-F238E27FC236}">
                  <a16:creationId xmlns:a16="http://schemas.microsoft.com/office/drawing/2014/main" id="{0360890B-3320-A846-A0B6-43A642E65F27}"/>
                </a:ext>
              </a:extLst>
            </p:cNvPr>
            <p:cNvSpPr/>
            <p:nvPr/>
          </p:nvSpPr>
          <p:spPr>
            <a:xfrm>
              <a:off x="5824" y="-198377"/>
              <a:ext cx="2604878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6F6F6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bg1"/>
                  </a:solidFill>
                </a:rPr>
                <a:t>地图投影</a:t>
              </a:r>
              <a:endParaRPr sz="4800" dirty="0">
                <a:solidFill>
                  <a:schemeClr val="bg1"/>
                </a:solidFill>
              </a:endParaRPr>
            </a:p>
          </p:txBody>
        </p:sp>
        <p:sp>
          <p:nvSpPr>
            <p:cNvPr id="31" name="Shape 1776">
              <a:extLst>
                <a:ext uri="{FF2B5EF4-FFF2-40B4-BE49-F238E27FC236}">
                  <a16:creationId xmlns:a16="http://schemas.microsoft.com/office/drawing/2014/main" id="{28FAB232-0EDA-EB4F-B2F1-DC32D3E1106D}"/>
                </a:ext>
              </a:extLst>
            </p:cNvPr>
            <p:cNvSpPr/>
            <p:nvPr/>
          </p:nvSpPr>
          <p:spPr>
            <a:xfrm>
              <a:off x="0" y="478186"/>
              <a:ext cx="4979151" cy="261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F6F6F6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endParaRPr sz="1700" dirty="0">
                <a:solidFill>
                  <a:srgbClr val="F6F6F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0209634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Shape 1260"/>
          <p:cNvSpPr>
            <a:spLocks noGrp="1"/>
          </p:cNvSpPr>
          <p:nvPr>
            <p:ph type="title"/>
          </p:nvPr>
        </p:nvSpPr>
        <p:spPr>
          <a:xfrm>
            <a:off x="2496836" y="730271"/>
            <a:ext cx="8655614" cy="1097018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rgbClr val="7D87A4"/>
                </a:solidFill>
              </a:rPr>
              <a:t>可视化方法</a:t>
            </a:r>
            <a:endParaRPr sz="4800" dirty="0">
              <a:solidFill>
                <a:srgbClr val="7D87A4"/>
              </a:solidFill>
            </a:endParaRPr>
          </a:p>
        </p:txBody>
      </p:sp>
      <p:sp>
        <p:nvSpPr>
          <p:cNvPr id="1261" name="Shape 1261"/>
          <p:cNvSpPr/>
          <p:nvPr/>
        </p:nvSpPr>
        <p:spPr>
          <a:xfrm>
            <a:off x="1224143" y="905715"/>
            <a:ext cx="542926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</a:t>
            </a:r>
          </a:p>
        </p:txBody>
      </p:sp>
      <p:grpSp>
        <p:nvGrpSpPr>
          <p:cNvPr id="1273" name="Group 1273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1263" name="Shape 1263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1264" name="Shape 1264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265" name="Shape 1265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266" name="Shape 1266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267" name="Shape 1267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268" name="Shape 1268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269" name="Shape 1269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270" name="Shape 1270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1271" name="Shape 1271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1272" name="Shape 1272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grpSp>
        <p:nvGrpSpPr>
          <p:cNvPr id="1279" name="Group 1279"/>
          <p:cNvGrpSpPr/>
          <p:nvPr/>
        </p:nvGrpSpPr>
        <p:grpSpPr>
          <a:xfrm>
            <a:off x="1439180" y="4302022"/>
            <a:ext cx="5772397" cy="1393289"/>
            <a:chOff x="0" y="-123288"/>
            <a:chExt cx="5772395" cy="1393288"/>
          </a:xfrm>
        </p:grpSpPr>
        <p:grpSp>
          <p:nvGrpSpPr>
            <p:cNvPr id="1276" name="Group 1276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274" name="Shape 1274"/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E1536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 algn="ctr">
                  <a:defRPr sz="2700">
                    <a:solidFill>
                      <a:srgbClr val="F6F6F6"/>
                    </a:solidFill>
                  </a:defRPr>
                </a:pPr>
                <a:endParaRPr sz="4800"/>
              </a:p>
            </p:txBody>
          </p:sp>
          <p:sp>
            <p:nvSpPr>
              <p:cNvPr id="1275" name="Shape 1275"/>
              <p:cNvSpPr/>
              <p:nvPr/>
            </p:nvSpPr>
            <p:spPr>
              <a:xfrm>
                <a:off x="388138" y="214373"/>
                <a:ext cx="493725" cy="8412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ctr">
                  <a:defRPr sz="5000">
                    <a:solidFill>
                      <a:srgbClr val="F6F6F6"/>
                    </a:solidFill>
                    <a:latin typeface="Sosa"/>
                    <a:ea typeface="Sosa"/>
                    <a:cs typeface="Sosa"/>
                    <a:sym typeface="Sosa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4800" dirty="0">
                    <a:solidFill>
                      <a:srgbClr val="F6F6F6"/>
                    </a:solidFill>
                  </a:rPr>
                  <a:t>¼</a:t>
                </a:r>
              </a:p>
            </p:txBody>
          </p:sp>
        </p:grpSp>
        <p:sp>
          <p:nvSpPr>
            <p:cNvPr id="1277" name="Shape 1277"/>
            <p:cNvSpPr/>
            <p:nvPr/>
          </p:nvSpPr>
          <p:spPr>
            <a:xfrm>
              <a:off x="1537400" y="-123288"/>
              <a:ext cx="3180357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tx2">
                      <a:lumMod val="50000"/>
                    </a:schemeClr>
                  </a:solidFill>
                </a:rPr>
                <a:t>单一符号图</a:t>
              </a:r>
              <a:endParaRPr sz="4800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1278" name="Shape 1278"/>
            <p:cNvSpPr/>
            <p:nvPr/>
          </p:nvSpPr>
          <p:spPr>
            <a:xfrm>
              <a:off x="1532704" y="509110"/>
              <a:ext cx="4239691" cy="738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7D87A4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4800" dirty="0">
                  <a:solidFill>
                    <a:srgbClr val="7D87A4"/>
                  </a:solidFill>
                </a:rPr>
                <a:t>Single</a:t>
              </a:r>
              <a:r>
                <a:rPr lang="zh-CN" altLang="en-US" sz="4800" dirty="0">
                  <a:solidFill>
                    <a:srgbClr val="7D87A4"/>
                  </a:solidFill>
                </a:rPr>
                <a:t> </a:t>
              </a:r>
              <a:r>
                <a:rPr lang="en-US" altLang="zh-CN" sz="4800" dirty="0">
                  <a:solidFill>
                    <a:srgbClr val="7D87A4"/>
                  </a:solidFill>
                </a:rPr>
                <a:t>symbol</a:t>
              </a:r>
              <a:endParaRPr sz="4800" dirty="0">
                <a:solidFill>
                  <a:srgbClr val="7D87A4"/>
                </a:solidFill>
              </a:endParaRPr>
            </a:p>
          </p:txBody>
        </p:sp>
      </p:grpSp>
      <p:grpSp>
        <p:nvGrpSpPr>
          <p:cNvPr id="1285" name="Group 1285"/>
          <p:cNvGrpSpPr/>
          <p:nvPr/>
        </p:nvGrpSpPr>
        <p:grpSpPr>
          <a:xfrm>
            <a:off x="1354024" y="6868572"/>
            <a:ext cx="5942708" cy="1393289"/>
            <a:chOff x="0" y="-123288"/>
            <a:chExt cx="5942707" cy="1393288"/>
          </a:xfrm>
        </p:grpSpPr>
        <p:grpSp>
          <p:nvGrpSpPr>
            <p:cNvPr id="1282" name="Group 1282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280" name="Shape 1280"/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1575A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2700">
                    <a:solidFill>
                      <a:srgbClr val="F6F6F6"/>
                    </a:solidFill>
                  </a:defRPr>
                </a:pPr>
                <a:endParaRPr sz="4800"/>
              </a:p>
            </p:txBody>
          </p:sp>
          <p:sp>
            <p:nvSpPr>
              <p:cNvPr id="1281" name="Shape 1281"/>
              <p:cNvSpPr/>
              <p:nvPr/>
            </p:nvSpPr>
            <p:spPr>
              <a:xfrm>
                <a:off x="430617" y="214373"/>
                <a:ext cx="408766" cy="8412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ctr">
                  <a:defRPr sz="5000">
                    <a:solidFill>
                      <a:srgbClr val="F6F6F6"/>
                    </a:solidFill>
                    <a:latin typeface="Sosa"/>
                    <a:ea typeface="Sosa"/>
                    <a:cs typeface="Sosa"/>
                    <a:sym typeface="Sosa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4800" dirty="0">
                    <a:solidFill>
                      <a:srgbClr val="F6F6F6"/>
                    </a:solidFill>
                  </a:rPr>
                  <a:t>&gt;</a:t>
                </a:r>
              </a:p>
            </p:txBody>
          </p:sp>
        </p:grpSp>
        <p:sp>
          <p:nvSpPr>
            <p:cNvPr id="1283" name="Shape 1283"/>
            <p:cNvSpPr/>
            <p:nvPr/>
          </p:nvSpPr>
          <p:spPr>
            <a:xfrm>
              <a:off x="1537400" y="-123288"/>
              <a:ext cx="1949252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687189"/>
                  </a:solidFill>
                </a:rPr>
                <a:t>气泡图</a:t>
              </a:r>
              <a:endParaRPr sz="4800" dirty="0">
                <a:solidFill>
                  <a:srgbClr val="687189"/>
                </a:solidFill>
              </a:endParaRPr>
            </a:p>
          </p:txBody>
        </p:sp>
        <p:sp>
          <p:nvSpPr>
            <p:cNvPr id="1284" name="Shape 1284"/>
            <p:cNvSpPr/>
            <p:nvPr/>
          </p:nvSpPr>
          <p:spPr>
            <a:xfrm>
              <a:off x="1532704" y="509110"/>
              <a:ext cx="4410003" cy="738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7D87A4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4800" dirty="0">
                  <a:solidFill>
                    <a:srgbClr val="7D87A4"/>
                  </a:solidFill>
                </a:rPr>
                <a:t>Bubble</a:t>
              </a:r>
              <a:endParaRPr sz="4800" dirty="0">
                <a:solidFill>
                  <a:srgbClr val="7D87A4"/>
                </a:solidFill>
              </a:endParaRPr>
            </a:p>
          </p:txBody>
        </p:sp>
      </p:grpSp>
      <p:grpSp>
        <p:nvGrpSpPr>
          <p:cNvPr id="1291" name="Group 1291"/>
          <p:cNvGrpSpPr/>
          <p:nvPr/>
        </p:nvGrpSpPr>
        <p:grpSpPr>
          <a:xfrm>
            <a:off x="1354024" y="9435123"/>
            <a:ext cx="5942708" cy="1393289"/>
            <a:chOff x="0" y="-123288"/>
            <a:chExt cx="5942707" cy="1393288"/>
          </a:xfrm>
        </p:grpSpPr>
        <p:grpSp>
          <p:nvGrpSpPr>
            <p:cNvPr id="1288" name="Group 1288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286" name="Shape 1286"/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E2AF3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2700">
                    <a:solidFill>
                      <a:srgbClr val="F6F6F6"/>
                    </a:solidFill>
                  </a:defRPr>
                </a:pPr>
                <a:endParaRPr sz="4800"/>
              </a:p>
            </p:txBody>
          </p:sp>
          <p:sp>
            <p:nvSpPr>
              <p:cNvPr id="1287" name="Shape 1287"/>
              <p:cNvSpPr/>
              <p:nvPr/>
            </p:nvSpPr>
            <p:spPr>
              <a:xfrm>
                <a:off x="501149" y="214373"/>
                <a:ext cx="267702" cy="8412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ctr">
                  <a:defRPr sz="5000">
                    <a:solidFill>
                      <a:srgbClr val="F6F6F6"/>
                    </a:solidFill>
                    <a:latin typeface="Sosa"/>
                    <a:ea typeface="Sosa"/>
                    <a:cs typeface="Sosa"/>
                    <a:sym typeface="Sosa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4800">
                    <a:solidFill>
                      <a:srgbClr val="F6F6F6"/>
                    </a:solidFill>
                  </a:rPr>
                  <a:t>:</a:t>
                </a:r>
              </a:p>
            </p:txBody>
          </p:sp>
        </p:grpSp>
        <p:sp>
          <p:nvSpPr>
            <p:cNvPr id="1289" name="Shape 1289"/>
            <p:cNvSpPr/>
            <p:nvPr/>
          </p:nvSpPr>
          <p:spPr>
            <a:xfrm>
              <a:off x="1537400" y="-123288"/>
              <a:ext cx="1949252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687189"/>
                  </a:solidFill>
                </a:rPr>
                <a:t>热力图</a:t>
              </a:r>
              <a:endParaRPr sz="4800" dirty="0">
                <a:solidFill>
                  <a:srgbClr val="687189"/>
                </a:solidFill>
              </a:endParaRPr>
            </a:p>
          </p:txBody>
        </p:sp>
        <p:sp>
          <p:nvSpPr>
            <p:cNvPr id="1290" name="Shape 1290"/>
            <p:cNvSpPr/>
            <p:nvPr/>
          </p:nvSpPr>
          <p:spPr>
            <a:xfrm>
              <a:off x="1532704" y="509110"/>
              <a:ext cx="4410003" cy="738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7D87A4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4800" dirty="0">
                  <a:solidFill>
                    <a:srgbClr val="7D87A4"/>
                  </a:solidFill>
                </a:rPr>
                <a:t>Heatmap</a:t>
              </a:r>
              <a:endParaRPr sz="4800" dirty="0">
                <a:solidFill>
                  <a:srgbClr val="7D87A4"/>
                </a:solidFill>
              </a:endParaRPr>
            </a:p>
          </p:txBody>
        </p:sp>
      </p:grpSp>
      <p:grpSp>
        <p:nvGrpSpPr>
          <p:cNvPr id="1297" name="Group 1297"/>
          <p:cNvGrpSpPr/>
          <p:nvPr/>
        </p:nvGrpSpPr>
        <p:grpSpPr>
          <a:xfrm>
            <a:off x="9348380" y="4302022"/>
            <a:ext cx="5772397" cy="1393289"/>
            <a:chOff x="0" y="-123288"/>
            <a:chExt cx="5772395" cy="1393288"/>
          </a:xfrm>
        </p:grpSpPr>
        <p:grpSp>
          <p:nvGrpSpPr>
            <p:cNvPr id="1294" name="Group 1294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292" name="Shape 1292"/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25A98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2700">
                    <a:solidFill>
                      <a:srgbClr val="F6F6F6"/>
                    </a:solidFill>
                  </a:defRPr>
                </a:pPr>
                <a:endParaRPr sz="4800"/>
              </a:p>
            </p:txBody>
          </p:sp>
          <p:sp>
            <p:nvSpPr>
              <p:cNvPr id="1293" name="Shape 1293"/>
              <p:cNvSpPr/>
              <p:nvPr/>
            </p:nvSpPr>
            <p:spPr>
              <a:xfrm>
                <a:off x="249478" y="214373"/>
                <a:ext cx="771045" cy="8412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ctr">
                  <a:defRPr sz="5000">
                    <a:solidFill>
                      <a:srgbClr val="F6F6F6"/>
                    </a:solidFill>
                    <a:latin typeface="Sosa"/>
                    <a:ea typeface="Sosa"/>
                    <a:cs typeface="Sosa"/>
                    <a:sym typeface="Sosa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altLang="zh-CN" sz="4800" dirty="0">
                    <a:solidFill>
                      <a:srgbClr val="F6F6F6"/>
                    </a:solidFill>
                  </a:rPr>
                  <a:t>1A</a:t>
                </a:r>
                <a:endParaRPr sz="4800" dirty="0">
                  <a:solidFill>
                    <a:srgbClr val="F6F6F6"/>
                  </a:solidFill>
                </a:endParaRPr>
              </a:p>
            </p:txBody>
          </p:sp>
        </p:grpSp>
        <p:sp>
          <p:nvSpPr>
            <p:cNvPr id="1295" name="Shape 1295"/>
            <p:cNvSpPr/>
            <p:nvPr/>
          </p:nvSpPr>
          <p:spPr>
            <a:xfrm>
              <a:off x="1537400" y="-123288"/>
              <a:ext cx="1949251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687189"/>
                  </a:solidFill>
                </a:rPr>
                <a:t>类别图</a:t>
              </a:r>
              <a:endParaRPr sz="4800" dirty="0">
                <a:solidFill>
                  <a:srgbClr val="687189"/>
                </a:solidFill>
              </a:endParaRPr>
            </a:p>
          </p:txBody>
        </p:sp>
        <p:sp>
          <p:nvSpPr>
            <p:cNvPr id="1296" name="Shape 1296"/>
            <p:cNvSpPr/>
            <p:nvPr/>
          </p:nvSpPr>
          <p:spPr>
            <a:xfrm>
              <a:off x="1532704" y="509110"/>
              <a:ext cx="4239691" cy="738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7D87A4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4800" dirty="0">
                  <a:solidFill>
                    <a:srgbClr val="7D87A4"/>
                  </a:solidFill>
                </a:rPr>
                <a:t>Categorized</a:t>
              </a:r>
              <a:endParaRPr sz="4800" dirty="0">
                <a:solidFill>
                  <a:srgbClr val="7D87A4"/>
                </a:solidFill>
              </a:endParaRPr>
            </a:p>
          </p:txBody>
        </p:sp>
      </p:grpSp>
      <p:grpSp>
        <p:nvGrpSpPr>
          <p:cNvPr id="1303" name="Group 1303"/>
          <p:cNvGrpSpPr/>
          <p:nvPr/>
        </p:nvGrpSpPr>
        <p:grpSpPr>
          <a:xfrm>
            <a:off x="9348380" y="6868572"/>
            <a:ext cx="6467352" cy="1393289"/>
            <a:chOff x="0" y="-123288"/>
            <a:chExt cx="6467350" cy="1393288"/>
          </a:xfrm>
        </p:grpSpPr>
        <p:grpSp>
          <p:nvGrpSpPr>
            <p:cNvPr id="1300" name="Group 1300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298" name="Shape 1298"/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7E588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2700">
                    <a:solidFill>
                      <a:srgbClr val="F6F6F6"/>
                    </a:solidFill>
                  </a:defRPr>
                </a:pPr>
                <a:endParaRPr sz="4800"/>
              </a:p>
            </p:txBody>
          </p:sp>
          <p:sp>
            <p:nvSpPr>
              <p:cNvPr id="1299" name="Shape 1299"/>
              <p:cNvSpPr/>
              <p:nvPr/>
            </p:nvSpPr>
            <p:spPr>
              <a:xfrm>
                <a:off x="421801" y="214373"/>
                <a:ext cx="426399" cy="8412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ctr">
                  <a:defRPr sz="5000">
                    <a:solidFill>
                      <a:srgbClr val="F6F6F6"/>
                    </a:solidFill>
                    <a:latin typeface="Sosa"/>
                    <a:ea typeface="Sosa"/>
                    <a:cs typeface="Sosa"/>
                    <a:sym typeface="Sosa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4800" dirty="0">
                    <a:solidFill>
                      <a:srgbClr val="F6F6F6"/>
                    </a:solidFill>
                  </a:rPr>
                  <a:t>h</a:t>
                </a:r>
              </a:p>
            </p:txBody>
          </p:sp>
        </p:grpSp>
        <p:sp>
          <p:nvSpPr>
            <p:cNvPr id="1301" name="Shape 1301"/>
            <p:cNvSpPr/>
            <p:nvPr/>
          </p:nvSpPr>
          <p:spPr>
            <a:xfrm>
              <a:off x="1537400" y="-123288"/>
              <a:ext cx="3180357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687189"/>
                  </a:solidFill>
                </a:rPr>
                <a:t>气泡渐进图</a:t>
              </a:r>
              <a:endParaRPr sz="4800" dirty="0">
                <a:solidFill>
                  <a:srgbClr val="687189"/>
                </a:solidFill>
              </a:endParaRPr>
            </a:p>
          </p:txBody>
        </p:sp>
        <p:sp>
          <p:nvSpPr>
            <p:cNvPr id="1302" name="Shape 1302"/>
            <p:cNvSpPr/>
            <p:nvPr/>
          </p:nvSpPr>
          <p:spPr>
            <a:xfrm>
              <a:off x="1532704" y="509109"/>
              <a:ext cx="4934646" cy="738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7D87A4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4800" dirty="0">
                  <a:solidFill>
                    <a:srgbClr val="7D87A4"/>
                  </a:solidFill>
                </a:rPr>
                <a:t>Bubble</a:t>
              </a:r>
              <a:r>
                <a:rPr lang="zh-CN" altLang="en-US" sz="4800" dirty="0">
                  <a:solidFill>
                    <a:srgbClr val="7D87A4"/>
                  </a:solidFill>
                </a:rPr>
                <a:t> </a:t>
              </a:r>
              <a:r>
                <a:rPr lang="en-US" altLang="zh-CN" sz="4800" dirty="0">
                  <a:solidFill>
                    <a:srgbClr val="7D87A4"/>
                  </a:solidFill>
                </a:rPr>
                <a:t>Graduated</a:t>
              </a:r>
              <a:endParaRPr sz="4800" dirty="0">
                <a:solidFill>
                  <a:srgbClr val="7D87A4"/>
                </a:solidFill>
              </a:endParaRPr>
            </a:p>
          </p:txBody>
        </p:sp>
      </p:grpSp>
      <p:grpSp>
        <p:nvGrpSpPr>
          <p:cNvPr id="1309" name="Group 1309"/>
          <p:cNvGrpSpPr/>
          <p:nvPr/>
        </p:nvGrpSpPr>
        <p:grpSpPr>
          <a:xfrm>
            <a:off x="9348380" y="9435123"/>
            <a:ext cx="5772397" cy="1393289"/>
            <a:chOff x="0" y="-123288"/>
            <a:chExt cx="5772395" cy="1393288"/>
          </a:xfrm>
        </p:grpSpPr>
        <p:grpSp>
          <p:nvGrpSpPr>
            <p:cNvPr id="1306" name="Group 1306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304" name="Shape 1304"/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00BFC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2700">
                    <a:solidFill>
                      <a:srgbClr val="F6F6F6"/>
                    </a:solidFill>
                  </a:defRPr>
                </a:pPr>
                <a:endParaRPr sz="4800"/>
              </a:p>
            </p:txBody>
          </p:sp>
          <p:sp>
            <p:nvSpPr>
              <p:cNvPr id="1305" name="Shape 1305"/>
              <p:cNvSpPr/>
              <p:nvPr/>
            </p:nvSpPr>
            <p:spPr>
              <a:xfrm>
                <a:off x="433824" y="214373"/>
                <a:ext cx="402353" cy="8412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ctr">
                  <a:defRPr sz="5000">
                    <a:solidFill>
                      <a:srgbClr val="F6F6F6"/>
                    </a:solidFill>
                    <a:latin typeface="Sosa"/>
                    <a:ea typeface="Sosa"/>
                    <a:cs typeface="Sosa"/>
                    <a:sym typeface="Sosa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" sz="4800" dirty="0">
                    <a:solidFill>
                      <a:srgbClr val="F6F6F6"/>
                    </a:solidFill>
                  </a:rPr>
                  <a:t>T</a:t>
                </a:r>
                <a:endParaRPr sz="4800" dirty="0">
                  <a:solidFill>
                    <a:srgbClr val="F6F6F6"/>
                  </a:solidFill>
                </a:endParaRPr>
              </a:p>
            </p:txBody>
          </p:sp>
        </p:grpSp>
        <p:sp>
          <p:nvSpPr>
            <p:cNvPr id="1307" name="Shape 1307"/>
            <p:cNvSpPr/>
            <p:nvPr/>
          </p:nvSpPr>
          <p:spPr>
            <a:xfrm>
              <a:off x="1537400" y="-123288"/>
              <a:ext cx="1949251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687189"/>
                  </a:solidFill>
                </a:rPr>
                <a:t>时态图</a:t>
              </a:r>
              <a:endParaRPr sz="4800" dirty="0">
                <a:solidFill>
                  <a:srgbClr val="687189"/>
                </a:solidFill>
              </a:endParaRPr>
            </a:p>
          </p:txBody>
        </p:sp>
        <p:sp>
          <p:nvSpPr>
            <p:cNvPr id="1308" name="Shape 1308"/>
            <p:cNvSpPr/>
            <p:nvPr/>
          </p:nvSpPr>
          <p:spPr>
            <a:xfrm>
              <a:off x="1532704" y="509110"/>
              <a:ext cx="4239691" cy="738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7D87A4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4800" dirty="0">
                  <a:solidFill>
                    <a:srgbClr val="7D87A4"/>
                  </a:solidFill>
                </a:rPr>
                <a:t>Time</a:t>
              </a:r>
              <a:r>
                <a:rPr lang="zh-CN" altLang="en-US" sz="4800" dirty="0">
                  <a:solidFill>
                    <a:srgbClr val="7D87A4"/>
                  </a:solidFill>
                </a:rPr>
                <a:t> </a:t>
              </a:r>
              <a:r>
                <a:rPr lang="en-US" altLang="zh-CN" sz="4800" dirty="0">
                  <a:solidFill>
                    <a:srgbClr val="7D87A4"/>
                  </a:solidFill>
                </a:rPr>
                <a:t>Series</a:t>
              </a:r>
              <a:endParaRPr sz="4800" dirty="0">
                <a:solidFill>
                  <a:srgbClr val="7D87A4"/>
                </a:solidFill>
              </a:endParaRPr>
            </a:p>
          </p:txBody>
        </p:sp>
      </p:grpSp>
      <p:grpSp>
        <p:nvGrpSpPr>
          <p:cNvPr id="1315" name="Group 1315"/>
          <p:cNvGrpSpPr/>
          <p:nvPr/>
        </p:nvGrpSpPr>
        <p:grpSpPr>
          <a:xfrm>
            <a:off x="17257580" y="4302022"/>
            <a:ext cx="5772397" cy="1393289"/>
            <a:chOff x="0" y="-123288"/>
            <a:chExt cx="5772395" cy="1393288"/>
          </a:xfrm>
        </p:grpSpPr>
        <p:grpSp>
          <p:nvGrpSpPr>
            <p:cNvPr id="1312" name="Group 1312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310" name="Shape 1310"/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57788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2700">
                    <a:solidFill>
                      <a:srgbClr val="F6F6F6"/>
                    </a:solidFill>
                  </a:defRPr>
                </a:pPr>
                <a:endParaRPr sz="4800"/>
              </a:p>
            </p:txBody>
          </p:sp>
          <p:sp>
            <p:nvSpPr>
              <p:cNvPr id="1311" name="Shape 1311"/>
              <p:cNvSpPr/>
              <p:nvPr/>
            </p:nvSpPr>
            <p:spPr>
              <a:xfrm>
                <a:off x="427411" y="214373"/>
                <a:ext cx="415178" cy="8412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ctr">
                  <a:defRPr sz="5000">
                    <a:solidFill>
                      <a:srgbClr val="F6F6F6"/>
                    </a:solidFill>
                    <a:latin typeface="Sosa"/>
                    <a:ea typeface="Sosa"/>
                    <a:cs typeface="Sosa"/>
                    <a:sym typeface="Sosa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4800" dirty="0">
                    <a:solidFill>
                      <a:srgbClr val="F6F6F6"/>
                    </a:solidFill>
                  </a:rPr>
                  <a:t>0</a:t>
                </a:r>
              </a:p>
            </p:txBody>
          </p:sp>
        </p:grpSp>
        <p:sp>
          <p:nvSpPr>
            <p:cNvPr id="1313" name="Shape 1313"/>
            <p:cNvSpPr/>
            <p:nvPr/>
          </p:nvSpPr>
          <p:spPr>
            <a:xfrm>
              <a:off x="1537400" y="-123288"/>
              <a:ext cx="1949251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rgbClr val="687189"/>
                  </a:solidFill>
                </a:rPr>
                <a:t>渐进图</a:t>
              </a:r>
              <a:endParaRPr sz="4800" dirty="0">
                <a:solidFill>
                  <a:srgbClr val="687189"/>
                </a:solidFill>
              </a:endParaRPr>
            </a:p>
          </p:txBody>
        </p:sp>
        <p:sp>
          <p:nvSpPr>
            <p:cNvPr id="1314" name="Shape 1314"/>
            <p:cNvSpPr/>
            <p:nvPr/>
          </p:nvSpPr>
          <p:spPr>
            <a:xfrm>
              <a:off x="1532704" y="509110"/>
              <a:ext cx="4239691" cy="738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7D87A4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4800" dirty="0">
                  <a:solidFill>
                    <a:srgbClr val="7D87A4"/>
                  </a:solidFill>
                </a:rPr>
                <a:t>Graduated</a:t>
              </a:r>
              <a:endParaRPr sz="4800" dirty="0">
                <a:solidFill>
                  <a:srgbClr val="7D87A4"/>
                </a:solidFill>
              </a:endParaRPr>
            </a:p>
          </p:txBody>
        </p:sp>
      </p:grpSp>
      <p:grpSp>
        <p:nvGrpSpPr>
          <p:cNvPr id="1321" name="Group 1321"/>
          <p:cNvGrpSpPr/>
          <p:nvPr/>
        </p:nvGrpSpPr>
        <p:grpSpPr>
          <a:xfrm>
            <a:off x="17257580" y="6868572"/>
            <a:ext cx="5772397" cy="1393289"/>
            <a:chOff x="0" y="-123288"/>
            <a:chExt cx="5772395" cy="1393288"/>
          </a:xfrm>
        </p:grpSpPr>
        <p:grpSp>
          <p:nvGrpSpPr>
            <p:cNvPr id="1318" name="Group 1318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316" name="Shape 1316"/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1B97D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2700">
                    <a:solidFill>
                      <a:srgbClr val="F6F6F6"/>
                    </a:solidFill>
                  </a:defRPr>
                </a:pPr>
                <a:endParaRPr sz="4800"/>
              </a:p>
            </p:txBody>
          </p:sp>
          <p:sp>
            <p:nvSpPr>
              <p:cNvPr id="1317" name="Shape 1317"/>
              <p:cNvSpPr/>
              <p:nvPr/>
            </p:nvSpPr>
            <p:spPr>
              <a:xfrm>
                <a:off x="416191" y="214373"/>
                <a:ext cx="437619" cy="8412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ctr">
                  <a:defRPr sz="5000">
                    <a:solidFill>
                      <a:srgbClr val="F6F6F6"/>
                    </a:solidFill>
                    <a:latin typeface="Sosa"/>
                    <a:ea typeface="Sosa"/>
                    <a:cs typeface="Sosa"/>
                    <a:sym typeface="Sosa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sz="4800" dirty="0">
                    <a:solidFill>
                      <a:srgbClr val="F6F6F6"/>
                    </a:solidFill>
                  </a:rPr>
                  <a:t>B</a:t>
                </a:r>
                <a:endParaRPr sz="4800" dirty="0">
                  <a:solidFill>
                    <a:srgbClr val="F6F6F6"/>
                  </a:solidFill>
                </a:endParaRPr>
              </a:p>
            </p:txBody>
          </p:sp>
        </p:grpSp>
        <p:sp>
          <p:nvSpPr>
            <p:cNvPr id="1319" name="Shape 1319"/>
            <p:cNvSpPr/>
            <p:nvPr/>
          </p:nvSpPr>
          <p:spPr>
            <a:xfrm>
              <a:off x="1537400" y="-123288"/>
              <a:ext cx="1949251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tx2">
                      <a:lumMod val="50000"/>
                    </a:schemeClr>
                  </a:solidFill>
                </a:rPr>
                <a:t>混合图</a:t>
              </a:r>
              <a:endParaRPr sz="4800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1320" name="Shape 1320"/>
            <p:cNvSpPr/>
            <p:nvPr/>
          </p:nvSpPr>
          <p:spPr>
            <a:xfrm>
              <a:off x="1532704" y="509110"/>
              <a:ext cx="4239691" cy="738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7D87A4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4800" dirty="0">
                  <a:solidFill>
                    <a:srgbClr val="7D87A4"/>
                  </a:solidFill>
                </a:rPr>
                <a:t>Blending</a:t>
              </a:r>
              <a:endParaRPr sz="4800" dirty="0">
                <a:solidFill>
                  <a:srgbClr val="7D87A4"/>
                </a:solidFill>
              </a:endParaRPr>
            </a:p>
          </p:txBody>
        </p:sp>
      </p:grpSp>
      <p:grpSp>
        <p:nvGrpSpPr>
          <p:cNvPr id="1327" name="Group 1327"/>
          <p:cNvGrpSpPr/>
          <p:nvPr/>
        </p:nvGrpSpPr>
        <p:grpSpPr>
          <a:xfrm>
            <a:off x="17257580" y="9435123"/>
            <a:ext cx="5772397" cy="1393289"/>
            <a:chOff x="0" y="-123288"/>
            <a:chExt cx="5772395" cy="1393288"/>
          </a:xfrm>
        </p:grpSpPr>
        <p:grpSp>
          <p:nvGrpSpPr>
            <p:cNvPr id="1324" name="Group 1324"/>
            <p:cNvGrpSpPr/>
            <p:nvPr/>
          </p:nvGrpSpPr>
          <p:grpSpPr>
            <a:xfrm>
              <a:off x="0" y="0"/>
              <a:ext cx="1270000" cy="1270000"/>
              <a:chOff x="0" y="0"/>
              <a:chExt cx="1270000" cy="1270000"/>
            </a:xfrm>
          </p:grpSpPr>
          <p:sp>
            <p:nvSpPr>
              <p:cNvPr id="1322" name="Shape 1322"/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E38A2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2700">
                    <a:solidFill>
                      <a:srgbClr val="F6F6F6"/>
                    </a:solidFill>
                  </a:defRPr>
                </a:pPr>
                <a:endParaRPr sz="4800"/>
              </a:p>
            </p:txBody>
          </p:sp>
          <p:sp>
            <p:nvSpPr>
              <p:cNvPr id="1323" name="Shape 1323"/>
              <p:cNvSpPr/>
              <p:nvPr/>
            </p:nvSpPr>
            <p:spPr>
              <a:xfrm>
                <a:off x="427412" y="214373"/>
                <a:ext cx="415177" cy="8412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ctr">
                  <a:defRPr sz="5000">
                    <a:solidFill>
                      <a:srgbClr val="F6F6F6"/>
                    </a:solidFill>
                    <a:latin typeface="Sosa"/>
                    <a:ea typeface="Sosa"/>
                    <a:cs typeface="Sosa"/>
                    <a:sym typeface="Sosa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" sz="4800" dirty="0">
                    <a:solidFill>
                      <a:srgbClr val="F6F6F6"/>
                    </a:solidFill>
                  </a:rPr>
                  <a:t>3</a:t>
                </a:r>
                <a:endParaRPr sz="4800" dirty="0">
                  <a:solidFill>
                    <a:srgbClr val="F6F6F6"/>
                  </a:solidFill>
                </a:endParaRPr>
              </a:p>
            </p:txBody>
          </p:sp>
        </p:grpSp>
        <p:sp>
          <p:nvSpPr>
            <p:cNvPr id="1325" name="Shape 1325"/>
            <p:cNvSpPr/>
            <p:nvPr/>
          </p:nvSpPr>
          <p:spPr>
            <a:xfrm>
              <a:off x="1537400" y="-123288"/>
              <a:ext cx="1949251" cy="841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>
                <a:defRPr sz="1800">
                  <a:solidFill>
                    <a:srgbClr val="000000"/>
                  </a:solidFill>
                </a:defRPr>
              </a:pPr>
              <a:r>
                <a:rPr lang="zh-CN" altLang="en-US" sz="4800" dirty="0">
                  <a:solidFill>
                    <a:schemeClr val="tx2">
                      <a:lumMod val="50000"/>
                    </a:schemeClr>
                  </a:solidFill>
                </a:rPr>
                <a:t>三维图</a:t>
              </a:r>
              <a:endParaRPr sz="4800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1326" name="Shape 1326"/>
            <p:cNvSpPr/>
            <p:nvPr/>
          </p:nvSpPr>
          <p:spPr>
            <a:xfrm>
              <a:off x="1532704" y="509110"/>
              <a:ext cx="4239691" cy="738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sz="1700">
                  <a:solidFill>
                    <a:srgbClr val="7D87A4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4800" dirty="0">
                  <a:solidFill>
                    <a:srgbClr val="7D87A4"/>
                  </a:solidFill>
                </a:rPr>
                <a:t>3D</a:t>
              </a:r>
              <a:endParaRPr sz="4800" dirty="0">
                <a:solidFill>
                  <a:srgbClr val="7D87A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108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>
            <a:spLocks noGrp="1"/>
          </p:cNvSpPr>
          <p:nvPr>
            <p:ph type="title"/>
          </p:nvPr>
        </p:nvSpPr>
        <p:spPr>
          <a:xfrm>
            <a:off x="2496836" y="612504"/>
            <a:ext cx="8655614" cy="934285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</a:rPr>
              <a:t>单一符号图</a:t>
            </a:r>
            <a:endParaRPr sz="4800" dirty="0">
              <a:solidFill>
                <a:srgbClr val="7D87A4"/>
              </a:solidFill>
            </a:endParaRPr>
          </a:p>
        </p:txBody>
      </p:sp>
      <p:sp>
        <p:nvSpPr>
          <p:cNvPr id="464" name="Shape 464"/>
          <p:cNvSpPr/>
          <p:nvPr/>
        </p:nvSpPr>
        <p:spPr>
          <a:xfrm>
            <a:off x="1105080" y="905715"/>
            <a:ext cx="7810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</a:t>
            </a:r>
          </a:p>
        </p:txBody>
      </p:sp>
      <p:grpSp>
        <p:nvGrpSpPr>
          <p:cNvPr id="476" name="Group 476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466" name="Shape 466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25" name="Shape 1278">
            <a:extLst>
              <a:ext uri="{FF2B5EF4-FFF2-40B4-BE49-F238E27FC236}">
                <a16:creationId xmlns:a16="http://schemas.microsoft.com/office/drawing/2014/main" id="{915BB233-6F63-C94C-8012-B712E74A2A86}"/>
              </a:ext>
            </a:extLst>
          </p:cNvPr>
          <p:cNvSpPr/>
          <p:nvPr/>
        </p:nvSpPr>
        <p:spPr>
          <a:xfrm>
            <a:off x="2496836" y="1519061"/>
            <a:ext cx="4239692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1700">
                <a:solidFill>
                  <a:srgbClr val="7D87A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200" dirty="0">
                <a:solidFill>
                  <a:srgbClr val="7D87A4"/>
                </a:solidFill>
              </a:rPr>
              <a:t>Single</a:t>
            </a:r>
            <a:r>
              <a:rPr lang="zh-CN" altLang="en-US" sz="3200" dirty="0">
                <a:solidFill>
                  <a:srgbClr val="7D87A4"/>
                </a:solidFill>
              </a:rPr>
              <a:t> </a:t>
            </a:r>
            <a:r>
              <a:rPr lang="en-US" altLang="zh-CN" sz="3200" dirty="0">
                <a:solidFill>
                  <a:srgbClr val="7D87A4"/>
                </a:solidFill>
              </a:rPr>
              <a:t>symbol</a:t>
            </a:r>
            <a:endParaRPr sz="3200" dirty="0">
              <a:solidFill>
                <a:srgbClr val="7D87A4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3898CC6-598F-714E-9E82-F313D467C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7649" y="3981937"/>
            <a:ext cx="10082024" cy="71549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9244D80-3998-CE48-A1C6-64F7F50725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96008" y="3981937"/>
            <a:ext cx="10163330" cy="7154984"/>
          </a:xfrm>
          <a:prstGeom prst="rect">
            <a:avLst/>
          </a:prstGeom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893ED232-7808-B747-9BB1-C48B2B4AE46D}"/>
              </a:ext>
            </a:extLst>
          </p:cNvPr>
          <p:cNvSpPr/>
          <p:nvPr/>
        </p:nvSpPr>
        <p:spPr>
          <a:xfrm>
            <a:off x="1299317" y="2776271"/>
            <a:ext cx="77332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sz="3600" b="0" i="0" dirty="0">
                <a:solidFill>
                  <a:schemeClr val="tx2">
                    <a:lumMod val="50000"/>
                  </a:schemeClr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图层中所有要素都渲染成相同的样式</a:t>
            </a:r>
          </a:p>
        </p:txBody>
      </p:sp>
    </p:spTree>
    <p:extLst>
      <p:ext uri="{BB962C8B-B14F-4D97-AF65-F5344CB8AC3E}">
        <p14:creationId xmlns:p14="http://schemas.microsoft.com/office/powerpoint/2010/main" val="917925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Shape 2956"/>
          <p:cNvSpPr>
            <a:spLocks noGrp="1"/>
          </p:cNvSpPr>
          <p:nvPr>
            <p:ph type="title"/>
          </p:nvPr>
        </p:nvSpPr>
        <p:spPr>
          <a:xfrm>
            <a:off x="2471436" y="508975"/>
            <a:ext cx="8655614" cy="1037814"/>
          </a:xfrm>
          <a:prstGeom prst="rect">
            <a:avLst/>
          </a:prstGeom>
        </p:spPr>
        <p:txBody>
          <a:bodyPr>
            <a:normAutofit/>
          </a:bodyPr>
          <a:lstStyle>
            <a:lvl1pPr defTabSz="784225">
              <a:defRPr sz="2850"/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4800" dirty="0">
                <a:solidFill>
                  <a:schemeClr val="tx2">
                    <a:lumMod val="50000"/>
                  </a:schemeClr>
                </a:solidFill>
              </a:rPr>
              <a:t>类别图</a:t>
            </a:r>
          </a:p>
        </p:txBody>
      </p:sp>
      <p:sp>
        <p:nvSpPr>
          <p:cNvPr id="2957" name="Shape 2957"/>
          <p:cNvSpPr/>
          <p:nvPr/>
        </p:nvSpPr>
        <p:spPr>
          <a:xfrm>
            <a:off x="1136830" y="905715"/>
            <a:ext cx="717551" cy="627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4000">
                <a:solidFill>
                  <a:srgbClr val="7E89A5"/>
                </a:solidFill>
                <a:latin typeface="+mj-lt"/>
                <a:ea typeface="+mj-ea"/>
                <a:cs typeface="+mj-cs"/>
                <a:sym typeface="et-lin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7E89A5"/>
                </a:solidFill>
              </a:rPr>
              <a:t></a:t>
            </a:r>
          </a:p>
        </p:txBody>
      </p:sp>
      <p:grpSp>
        <p:nvGrpSpPr>
          <p:cNvPr id="2969" name="Group 2969"/>
          <p:cNvGrpSpPr/>
          <p:nvPr/>
        </p:nvGrpSpPr>
        <p:grpSpPr>
          <a:xfrm rot="15540985">
            <a:off x="677509" y="400932"/>
            <a:ext cx="1636193" cy="1637027"/>
            <a:chOff x="0" y="0"/>
            <a:chExt cx="1636191" cy="1637025"/>
          </a:xfrm>
        </p:grpSpPr>
        <p:sp>
          <p:nvSpPr>
            <p:cNvPr id="2959" name="Shape 2959"/>
            <p:cNvSpPr/>
            <p:nvPr/>
          </p:nvSpPr>
          <p:spPr>
            <a:xfrm>
              <a:off x="657125" y="0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 rot="20972847">
              <a:off x="718874" y="14730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1536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 rot="2458039">
              <a:off x="1094497" y="472943"/>
              <a:ext cx="501669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1575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 rot="5512701">
              <a:off x="1075566" y="975259"/>
              <a:ext cx="501668" cy="24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E2AF3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 rot="8643889">
              <a:off x="672905" y="1271789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25A98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 rot="11726499">
              <a:off x="189305" y="1138439"/>
              <a:ext cx="501668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7E5886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 rot="14823067">
              <a:off x="-6768" y="678032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00BFC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 rot="17892230">
              <a:off x="230374" y="237261"/>
              <a:ext cx="501669" cy="240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0" y="0"/>
                  </a:moveTo>
                  <a:cubicBezTo>
                    <a:pt x="3852" y="-28"/>
                    <a:pt x="7664" y="1630"/>
                    <a:pt x="11188" y="4866"/>
                  </a:cubicBezTo>
                  <a:cubicBezTo>
                    <a:pt x="15257" y="8603"/>
                    <a:pt x="18830" y="14335"/>
                    <a:pt x="21600" y="21572"/>
                  </a:cubicBezTo>
                </a:path>
              </a:pathLst>
            </a:custGeom>
            <a:noFill/>
            <a:ln w="38100" cap="flat">
              <a:solidFill>
                <a:srgbClr val="57788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57788F"/>
                  </a:solidFill>
                </a:defRPr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 rot="16200000">
              <a:off x="1397685" y="710678"/>
              <a:ext cx="312467" cy="164546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 rot="16200000">
              <a:off x="-73961" y="750578"/>
              <a:ext cx="312467" cy="164547"/>
            </a:xfrm>
            <a:prstGeom prst="rect">
              <a:avLst/>
            </a:prstGeom>
            <a:solidFill>
              <a:srgbClr val="F6F6F6">
                <a:alpha val="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2700">
                  <a:solidFill>
                    <a:srgbClr val="F6F6F6"/>
                  </a:solidFill>
                </a:defRPr>
              </a:pPr>
              <a:endParaRPr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B3BC7AB5-2D74-384A-BBF6-B4A258495066}"/>
              </a:ext>
            </a:extLst>
          </p:cNvPr>
          <p:cNvSpPr/>
          <p:nvPr/>
        </p:nvSpPr>
        <p:spPr>
          <a:xfrm>
            <a:off x="1299317" y="2776271"/>
            <a:ext cx="63482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不同的类别用不同的样式渲染​</a:t>
            </a:r>
            <a:endParaRPr lang="zh-CN" altLang="en-US" sz="3600" b="0" i="0" dirty="0">
              <a:solidFill>
                <a:schemeClr val="tx2">
                  <a:lumMod val="50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8A21071-1361-0140-9C01-51528700B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1733" y="3460925"/>
            <a:ext cx="18660534" cy="9330267"/>
          </a:xfrm>
          <a:prstGeom prst="rect">
            <a:avLst/>
          </a:prstGeom>
        </p:spPr>
      </p:pic>
      <p:sp>
        <p:nvSpPr>
          <p:cNvPr id="17" name="Shape 1296">
            <a:extLst>
              <a:ext uri="{FF2B5EF4-FFF2-40B4-BE49-F238E27FC236}">
                <a16:creationId xmlns:a16="http://schemas.microsoft.com/office/drawing/2014/main" id="{E09DA382-74A3-F940-809E-AD018133387F}"/>
              </a:ext>
            </a:extLst>
          </p:cNvPr>
          <p:cNvSpPr/>
          <p:nvPr/>
        </p:nvSpPr>
        <p:spPr>
          <a:xfrm>
            <a:off x="2388168" y="1457957"/>
            <a:ext cx="4239692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1700">
                <a:solidFill>
                  <a:srgbClr val="7D87A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200" dirty="0">
                <a:solidFill>
                  <a:srgbClr val="7D87A4"/>
                </a:solidFill>
              </a:rPr>
              <a:t>Categorized</a:t>
            </a:r>
            <a:endParaRPr sz="3200" dirty="0">
              <a:solidFill>
                <a:srgbClr val="7D87A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14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687189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et-line"/>
        <a:ea typeface="et-line"/>
        <a:cs typeface="et-line"/>
      </a:majorFont>
      <a:minorFont>
        <a:latin typeface="Open Sans"/>
        <a:ea typeface="Open Sans"/>
        <a:cs typeface="Open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15365"/>
        </a:solidFill>
        <a:ln w="12700" cap="flat">
          <a:solidFill>
            <a:schemeClr val="tx1"/>
          </a:solidFill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700" b="0" i="0" u="none" strike="noStrike" cap="none" spc="0" normalizeH="0" baseline="0">
            <a:ln>
              <a:noFill/>
            </a:ln>
            <a:solidFill>
              <a:srgbClr val="F6F6F6"/>
            </a:solidFill>
            <a:effectLst/>
            <a:uFillTx/>
            <a:latin typeface="Open Sans Light"/>
            <a:ea typeface="Open Sans Light"/>
            <a:cs typeface="Open Sans Light"/>
            <a:sym typeface="Open Sans Light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687189"/>
            </a:solidFill>
            <a:effectLst/>
            <a:uFillTx/>
            <a:latin typeface="Open Sans Light"/>
            <a:ea typeface="Open Sans Light"/>
            <a:cs typeface="Open Sans Light"/>
            <a:sym typeface="Open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et-line"/>
        <a:ea typeface="et-line"/>
        <a:cs typeface="et-line"/>
      </a:majorFont>
      <a:minorFont>
        <a:latin typeface="Open Sans"/>
        <a:ea typeface="Open Sans"/>
        <a:cs typeface="Open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1536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700" b="0" i="0" u="none" strike="noStrike" cap="none" spc="0" normalizeH="0" baseline="0">
            <a:ln>
              <a:noFill/>
            </a:ln>
            <a:solidFill>
              <a:srgbClr val="F6F6F6"/>
            </a:solidFill>
            <a:effectLst/>
            <a:uFillTx/>
            <a:latin typeface="Open Sans Light"/>
            <a:ea typeface="Open Sans Light"/>
            <a:cs typeface="Open Sans Light"/>
            <a:sym typeface="Open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687189"/>
            </a:solidFill>
            <a:effectLst/>
            <a:uFillTx/>
            <a:latin typeface="Open Sans Light"/>
            <a:ea typeface="Open Sans Light"/>
            <a:cs typeface="Open Sans Light"/>
            <a:sym typeface="Open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5110</TotalTime>
  <Words>722</Words>
  <Application>Microsoft Macintosh PowerPoint</Application>
  <PresentationFormat>自定义</PresentationFormat>
  <Paragraphs>224</Paragraphs>
  <Slides>30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4" baseType="lpstr">
      <vt:lpstr>Microsoft YaHei</vt:lpstr>
      <vt:lpstr>Brush Script MT</vt:lpstr>
      <vt:lpstr>et-line</vt:lpstr>
      <vt:lpstr>inherit</vt:lpstr>
      <vt:lpstr>Open Sans</vt:lpstr>
      <vt:lpstr>Open Sans Light</vt:lpstr>
      <vt:lpstr>Open Sans Semibold</vt:lpstr>
      <vt:lpstr>Roboto Light</vt:lpstr>
      <vt:lpstr>Sosa</vt:lpstr>
      <vt:lpstr>Arial</vt:lpstr>
      <vt:lpstr>Avenir Book</vt:lpstr>
      <vt:lpstr>Helvetica Light</vt:lpstr>
      <vt:lpstr>Wingdings</vt:lpstr>
      <vt:lpstr>White</vt:lpstr>
      <vt:lpstr>PowerPoint 演示文稿</vt:lpstr>
      <vt:lpstr>PowerPoint 演示文稿</vt:lpstr>
      <vt:lpstr>地理数据类型</vt:lpstr>
      <vt:lpstr>地理数据格式</vt:lpstr>
      <vt:lpstr>地理数据</vt:lpstr>
      <vt:lpstr>PowerPoint 演示文稿</vt:lpstr>
      <vt:lpstr>可视化方法</vt:lpstr>
      <vt:lpstr>单一符号图</vt:lpstr>
      <vt:lpstr>类别图</vt:lpstr>
      <vt:lpstr>渐进图</vt:lpstr>
      <vt:lpstr>气泡图</vt:lpstr>
      <vt:lpstr>气泡图渐进图</vt:lpstr>
      <vt:lpstr>混合图</vt:lpstr>
      <vt:lpstr>热力图</vt:lpstr>
      <vt:lpstr>时态图</vt:lpstr>
      <vt:lpstr>三维图</vt:lpstr>
      <vt:lpstr>PowerPoint 演示文稿</vt:lpstr>
      <vt:lpstr>PowerPoint 演示文稿</vt:lpstr>
      <vt:lpstr>地图投影</vt:lpstr>
      <vt:lpstr>地图投影</vt:lpstr>
      <vt:lpstr>地图投影</vt:lpstr>
      <vt:lpstr>PowerPoint 演示文稿</vt:lpstr>
      <vt:lpstr>制图中容易犯错的地方</vt:lpstr>
      <vt:lpstr>PowerPoint 演示文稿</vt:lpstr>
      <vt:lpstr>PowerPoint 演示文稿</vt:lpstr>
      <vt:lpstr>软件</vt:lpstr>
      <vt:lpstr>QGIS界面</vt:lpstr>
      <vt:lpstr>案例一：美国大选地图（维基百科）</vt:lpstr>
      <vt:lpstr>案例二：The Migrants’ Files（DJA）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417</cp:revision>
  <dcterms:modified xsi:type="dcterms:W3CDTF">2018-12-03T10:47:55Z</dcterms:modified>
</cp:coreProperties>
</file>